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033" r:id="rId2"/>
  </p:sldMasterIdLst>
  <p:notesMasterIdLst>
    <p:notesMasterId r:id="rId37"/>
  </p:notesMasterIdLst>
  <p:sldIdLst>
    <p:sldId id="491" r:id="rId3"/>
    <p:sldId id="578" r:id="rId4"/>
    <p:sldId id="544" r:id="rId5"/>
    <p:sldId id="581" r:id="rId6"/>
    <p:sldId id="585" r:id="rId7"/>
    <p:sldId id="555" r:id="rId8"/>
    <p:sldId id="556" r:id="rId9"/>
    <p:sldId id="539" r:id="rId10"/>
    <p:sldId id="561" r:id="rId11"/>
    <p:sldId id="546" r:id="rId12"/>
    <p:sldId id="547" r:id="rId13"/>
    <p:sldId id="548" r:id="rId14"/>
    <p:sldId id="568" r:id="rId15"/>
    <p:sldId id="549" r:id="rId16"/>
    <p:sldId id="551" r:id="rId17"/>
    <p:sldId id="562" r:id="rId18"/>
    <p:sldId id="552" r:id="rId19"/>
    <p:sldId id="553" r:id="rId20"/>
    <p:sldId id="569" r:id="rId21"/>
    <p:sldId id="583" r:id="rId22"/>
    <p:sldId id="584" r:id="rId23"/>
    <p:sldId id="566" r:id="rId24"/>
    <p:sldId id="573" r:id="rId25"/>
    <p:sldId id="497" r:id="rId26"/>
    <p:sldId id="558" r:id="rId27"/>
    <p:sldId id="574" r:id="rId28"/>
    <p:sldId id="500" r:id="rId29"/>
    <p:sldId id="529" r:id="rId30"/>
    <p:sldId id="532" r:id="rId31"/>
    <p:sldId id="533" r:id="rId32"/>
    <p:sldId id="575" r:id="rId33"/>
    <p:sldId id="564" r:id="rId34"/>
    <p:sldId id="565" r:id="rId35"/>
    <p:sldId id="576" r:id="rId36"/>
  </p:sldIdLst>
  <p:sldSz cx="9144000" cy="6858000" type="screen4x3"/>
  <p:notesSz cx="6819900" cy="9931400"/>
  <p:custShowLst>
    <p:custShow name="Diaporama personnalisé 1" id="0">
      <p:sldLst/>
    </p:custShow>
  </p:custShow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7BD"/>
    <a:srgbClr val="180C00"/>
    <a:srgbClr val="AF2601"/>
    <a:srgbClr val="3B3B29"/>
    <a:srgbClr val="00602B"/>
    <a:srgbClr val="D0F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97288" autoAdjust="0"/>
  </p:normalViewPr>
  <p:slideViewPr>
    <p:cSldViewPr>
      <p:cViewPr varScale="1">
        <p:scale>
          <a:sx n="73" d="100"/>
          <a:sy n="73" d="100"/>
        </p:scale>
        <p:origin x="152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8" d="100"/>
          <a:sy n="28" d="100"/>
        </p:scale>
        <p:origin x="-1266" y="-78"/>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5290"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64610" y="0"/>
            <a:ext cx="2955290"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8132" name="Rectangle 4"/>
          <p:cNvSpPr>
            <a:spLocks noGrp="1" noRot="1" noChangeAspect="1" noChangeArrowheads="1" noTextEdit="1"/>
          </p:cNvSpPr>
          <p:nvPr>
            <p:ph type="sldImg" idx="2"/>
          </p:nvPr>
        </p:nvSpPr>
        <p:spPr bwMode="auto">
          <a:xfrm>
            <a:off x="9271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9320" y="4717415"/>
            <a:ext cx="500126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9434830"/>
            <a:ext cx="2955290"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64610" y="9434830"/>
            <a:ext cx="2955290"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188F37C-C767-4524-9CAC-CD7FC5D14E93}" type="slidenum">
              <a:rPr lang="fr-FR"/>
              <a:pPr>
                <a:defRPr/>
              </a:pPr>
              <a:t>‹N°›</a:t>
            </a:fld>
            <a:endParaRPr lang="fr-FR"/>
          </a:p>
        </p:txBody>
      </p:sp>
    </p:spTree>
    <p:extLst>
      <p:ext uri="{BB962C8B-B14F-4D97-AF65-F5344CB8AC3E}">
        <p14:creationId xmlns:p14="http://schemas.microsoft.com/office/powerpoint/2010/main" val="2330283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19</a:t>
            </a:fld>
            <a:endParaRPr lang="fr-FR" altLang="fr-FR">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20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21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23</a:t>
            </a:fld>
            <a:endParaRPr lang="fr-FR" altLang="fr-FR">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24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25</a:t>
            </a:fld>
            <a:endParaRPr lang="fr-FR" altLang="fr-FR">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347A-7FF5-46AD-B5AE-F7C6088424C2}" type="slidenum">
              <a:rPr lang="fr-FR"/>
              <a:pPr/>
              <a:t>26</a:t>
            </a:fld>
            <a:endParaRPr lang="fr-F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347A-7FF5-46AD-B5AE-F7C6088424C2}" type="slidenum">
              <a:rPr lang="fr-FR"/>
              <a:pPr/>
              <a:t>27</a:t>
            </a:fld>
            <a:endParaRPr lang="fr-F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347A-7FF5-46AD-B5AE-F7C6088424C2}" type="slidenum">
              <a:rPr lang="fr-FR"/>
              <a:pPr/>
              <a:t>28</a:t>
            </a:fld>
            <a:endParaRPr lang="fr-F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347A-7FF5-46AD-B5AE-F7C6088424C2}" type="slidenum">
              <a:rPr lang="fr-FR"/>
              <a:pPr/>
              <a:t>29</a:t>
            </a:fld>
            <a:endParaRPr lang="fr-F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347A-7FF5-46AD-B5AE-F7C6088424C2}" type="slidenum">
              <a:rPr lang="fr-FR"/>
              <a:pPr/>
              <a:t>30</a:t>
            </a:fld>
            <a:endParaRPr lang="fr-F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31</a:t>
            </a:fld>
            <a:endParaRPr lang="fr-FR" altLang="fr-FR">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5</a:t>
            </a:fld>
            <a:endParaRPr lang="fr-FR"/>
          </a:p>
        </p:txBody>
      </p:sp>
    </p:spTree>
    <p:extLst>
      <p:ext uri="{BB962C8B-B14F-4D97-AF65-F5344CB8AC3E}">
        <p14:creationId xmlns:p14="http://schemas.microsoft.com/office/powerpoint/2010/main" val="2690587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33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6</a:t>
            </a:fld>
            <a:endParaRPr lang="fr-FR" altLang="fr-FR">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0A400C-E752-4781-8C77-1BCD0B894681}" type="slidenum">
              <a:rPr lang="fr-FR" altLang="fr-FR" smtClean="0">
                <a:cs typeface="Arial" pitchFamily="34" charset="0"/>
              </a:rPr>
              <a:pPr eaLnBrk="1" hangingPunct="1">
                <a:spcBef>
                  <a:spcPct val="0"/>
                </a:spcBef>
              </a:pPr>
              <a:t>7</a:t>
            </a:fld>
            <a:endParaRPr lang="fr-FR" altLang="fr-FR">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algn="r" rtl="1"/>
            <a:endParaRPr lang="fr-FR" dirty="0"/>
          </a:p>
        </p:txBody>
      </p:sp>
      <p:sp>
        <p:nvSpPr>
          <p:cNvPr id="49156" name="Slide Number Placeholder 3"/>
          <p:cNvSpPr>
            <a:spLocks noGrp="1"/>
          </p:cNvSpPr>
          <p:nvPr>
            <p:ph type="sldNum" sz="quarter" idx="5"/>
          </p:nvPr>
        </p:nvSpPr>
        <p:spPr>
          <a:noFill/>
        </p:spPr>
        <p:txBody>
          <a:bodyPr/>
          <a:lstStyle/>
          <a:p>
            <a:fld id="{5E6FD8D0-C95A-44A7-9F08-BB52E3CF134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72538" cy="6858000"/>
            <a:chOff x="0" y="0"/>
            <a:chExt cx="5589" cy="4320"/>
          </a:xfrm>
        </p:grpSpPr>
        <p:sp>
          <p:nvSpPr>
            <p:cNvPr id="5" name="Rectangle 3"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w="9525">
              <a:noFill/>
              <a:miter lim="800000"/>
              <a:headEnd/>
              <a:tailEnd/>
            </a:ln>
          </p:spPr>
          <p:txBody>
            <a:bodyPr wrap="none" anchor="ctr"/>
            <a:lstStyle/>
            <a:p>
              <a:pPr>
                <a:defRPr/>
              </a:pPr>
              <a:endParaRPr lang="fr-FR"/>
            </a:p>
          </p:txBody>
        </p:sp>
        <p:pic>
          <p:nvPicPr>
            <p:cNvPr id="6" name="Picture 4" descr="A:\minispir.GIF"/>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grpSp>
      <p:sp>
        <p:nvSpPr>
          <p:cNvPr id="3077" name="Rectangle 5"/>
          <p:cNvSpPr>
            <a:spLocks noGrp="1" noChangeArrowheads="1"/>
          </p:cNvSpPr>
          <p:nvPr>
            <p:ph type="ctrTitle"/>
          </p:nvPr>
        </p:nvSpPr>
        <p:spPr>
          <a:xfrm>
            <a:off x="962025" y="1925638"/>
            <a:ext cx="7772400" cy="1143000"/>
          </a:xfrm>
        </p:spPr>
        <p:txBody>
          <a:bodyPr/>
          <a:lstStyle>
            <a:lvl1pPr algn="ctr">
              <a:defRPr/>
            </a:lvl1pPr>
          </a:lstStyle>
          <a:p>
            <a:r>
              <a:rPr lang="fr-FR"/>
              <a:t>Cliquez pour modifier le style du titre</a:t>
            </a:r>
          </a:p>
        </p:txBody>
      </p:sp>
      <p:sp>
        <p:nvSpPr>
          <p:cNvPr id="3078"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r>
              <a:rPr lang="fr-FR"/>
              <a:t>Cliquez pour modifier le style des sous-titres du masque</a:t>
            </a:r>
          </a:p>
        </p:txBody>
      </p:sp>
      <p:sp>
        <p:nvSpPr>
          <p:cNvPr id="7" name="Rectangle 7"/>
          <p:cNvSpPr>
            <a:spLocks noGrp="1" noChangeArrowheads="1"/>
          </p:cNvSpPr>
          <p:nvPr>
            <p:ph type="dt" sz="half" idx="10"/>
          </p:nvPr>
        </p:nvSpPr>
        <p:spPr>
          <a:xfrm>
            <a:off x="962025" y="6100763"/>
            <a:ext cx="1905000" cy="457200"/>
          </a:xfrm>
        </p:spPr>
        <p:txBody>
          <a:bodyPr/>
          <a:lstStyle>
            <a:lvl1pPr eaLnBrk="1" hangingPunct="1">
              <a:defRPr>
                <a:solidFill>
                  <a:srgbClr val="A08366"/>
                </a:solidFill>
              </a:defRPr>
            </a:lvl1pPr>
          </a:lstStyle>
          <a:p>
            <a:pPr>
              <a:defRPr/>
            </a:pPr>
            <a:endParaRPr lang="fr-FR"/>
          </a:p>
        </p:txBody>
      </p:sp>
      <p:sp>
        <p:nvSpPr>
          <p:cNvPr id="8" name="Rectangle 8"/>
          <p:cNvSpPr>
            <a:spLocks noGrp="1" noChangeArrowheads="1"/>
          </p:cNvSpPr>
          <p:nvPr>
            <p:ph type="ftr" sz="quarter" idx="11"/>
          </p:nvPr>
        </p:nvSpPr>
        <p:spPr>
          <a:xfrm>
            <a:off x="3400425" y="6100763"/>
            <a:ext cx="2895600" cy="457200"/>
          </a:xfrm>
        </p:spPr>
        <p:txBody>
          <a:bodyPr/>
          <a:lstStyle>
            <a:lvl1pPr eaLnBrk="1" hangingPunct="1">
              <a:defRPr>
                <a:solidFill>
                  <a:srgbClr val="A08366"/>
                </a:solidFill>
              </a:defRPr>
            </a:lvl1pPr>
          </a:lstStyle>
          <a:p>
            <a:pPr>
              <a:defRPr/>
            </a:pPr>
            <a:endParaRPr lang="fr-FR"/>
          </a:p>
        </p:txBody>
      </p:sp>
      <p:sp>
        <p:nvSpPr>
          <p:cNvPr id="9" name="Rectangle 9"/>
          <p:cNvSpPr>
            <a:spLocks noGrp="1" noChangeArrowheads="1"/>
          </p:cNvSpPr>
          <p:nvPr>
            <p:ph type="sldNum" sz="quarter" idx="12"/>
          </p:nvPr>
        </p:nvSpPr>
        <p:spPr>
          <a:xfrm>
            <a:off x="6829425" y="6100763"/>
            <a:ext cx="1905000" cy="457200"/>
          </a:xfrm>
        </p:spPr>
        <p:txBody>
          <a:bodyPr/>
          <a:lstStyle>
            <a:lvl1pPr eaLnBrk="1" hangingPunct="1">
              <a:defRPr>
                <a:solidFill>
                  <a:srgbClr val="A08366"/>
                </a:solidFill>
              </a:defRPr>
            </a:lvl1pPr>
          </a:lstStyle>
          <a:p>
            <a:pPr>
              <a:defRPr/>
            </a:pPr>
            <a:fld id="{754CF82D-973F-4969-8671-52826922B75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EED0DF75-64D6-49F8-9F72-13F3921832B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19900" y="4572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90600" y="4572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7AF94733-B211-4BF9-A453-F4DF121031C6}"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9277350" cy="6930388"/>
          </a:xfrm>
          <a:prstGeom prst="rect">
            <a:avLst/>
          </a:prstGeom>
        </p:spPr>
      </p:pic>
      <p:sp>
        <p:nvSpPr>
          <p:cNvPr id="2" name="Titre 1"/>
          <p:cNvSpPr>
            <a:spLocks noGrp="1"/>
          </p:cNvSpPr>
          <p:nvPr>
            <p:ph type="ctrTitle"/>
          </p:nvPr>
        </p:nvSpPr>
        <p:spPr>
          <a:xfrm>
            <a:off x="1143000" y="2688446"/>
            <a:ext cx="6858000" cy="1024875"/>
          </a:xfrm>
        </p:spPr>
        <p:txBody>
          <a:bodyPr anchor="b">
            <a:normAutofit/>
          </a:bodyPr>
          <a:lstStyle>
            <a:lvl1pPr algn="ctr">
              <a:defRPr sz="2400"/>
            </a:lvl1pPr>
          </a:lstStyle>
          <a:p>
            <a:r>
              <a:rPr lang="fr-FR" dirty="0"/>
              <a:t>Modifiez le style du titre</a:t>
            </a:r>
          </a:p>
        </p:txBody>
      </p:sp>
      <p:sp>
        <p:nvSpPr>
          <p:cNvPr id="3" name="Sous-titre 2"/>
          <p:cNvSpPr>
            <a:spLocks noGrp="1"/>
          </p:cNvSpPr>
          <p:nvPr>
            <p:ph type="subTitle" idx="1"/>
          </p:nvPr>
        </p:nvSpPr>
        <p:spPr>
          <a:xfrm>
            <a:off x="1143000" y="3807253"/>
            <a:ext cx="6858000" cy="496451"/>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D0C7D6BE-9F65-4C37-A8BD-AA6D7807E72D}" type="datetime1">
              <a:rPr lang="fr-FR" smtClean="0"/>
              <a:t>25/03/2026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dirty="0"/>
          </a:p>
        </p:txBody>
      </p:sp>
      <p:pic>
        <p:nvPicPr>
          <p:cNvPr id="9" name="Image 8">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3568947" y="6186229"/>
            <a:ext cx="2012848" cy="408035"/>
          </a:xfrm>
          <a:prstGeom prst="rect">
            <a:avLst/>
          </a:prstGeom>
        </p:spPr>
      </p:pic>
      <p:pic>
        <p:nvPicPr>
          <p:cNvPr id="1027" name="Picture 3" descr="D:\Data Big Ideas\Clients\DGCT\Charte graphique\Logos\Logos et intitulés Directions\Logos Directions\Archive\Logo PNG\PCD-VF.png"/>
          <p:cNvPicPr>
            <a:picLocks noChangeAspect="1" noChangeArrowheads="1"/>
          </p:cNvPicPr>
          <p:nvPr userDrawn="1"/>
        </p:nvPicPr>
        <p:blipFill>
          <a:blip r:embed="rId4"/>
          <a:srcRect/>
          <a:stretch>
            <a:fillRect/>
          </a:stretch>
        </p:blipFill>
        <p:spPr bwMode="auto">
          <a:xfrm>
            <a:off x="2675589" y="139352"/>
            <a:ext cx="3834685" cy="2197434"/>
          </a:xfrm>
          <a:prstGeom prst="rect">
            <a:avLst/>
          </a:prstGeom>
          <a:noFill/>
        </p:spPr>
      </p:pic>
    </p:spTree>
    <p:extLst>
      <p:ext uri="{BB962C8B-B14F-4D97-AF65-F5344CB8AC3E}">
        <p14:creationId xmlns:p14="http://schemas.microsoft.com/office/powerpoint/2010/main" val="380941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9EB7B2-79A4-4D47-A82E-D28987A8782F}" type="datetime1">
              <a:rPr lang="fr-FR" smtClean="0"/>
              <a:t>25/03/2026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dirty="0"/>
          </a:p>
        </p:txBody>
      </p:sp>
      <p:sp>
        <p:nvSpPr>
          <p:cNvPr id="5" name="Titre 6"/>
          <p:cNvSpPr>
            <a:spLocks noGrp="1"/>
          </p:cNvSpPr>
          <p:nvPr>
            <p:ph type="title" hasCustomPrompt="1"/>
          </p:nvPr>
        </p:nvSpPr>
        <p:spPr>
          <a:xfrm>
            <a:off x="1076179" y="105879"/>
            <a:ext cx="7019777" cy="1080000"/>
          </a:xfrm>
        </p:spPr>
        <p:txBody>
          <a:bodyPr anchor="ctr" anchorCtr="0"/>
          <a:lstStyle>
            <a:lvl1pPr algn="ctr">
              <a:defRPr sz="24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60926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2196"/>
            <a:ext cx="7886700" cy="1201073"/>
          </a:xfrm>
        </p:spPr>
        <p:txBody>
          <a:bodyPr/>
          <a:lstStyle>
            <a:lvl1pPr algn="ctr">
              <a:defRPr>
                <a:solidFill>
                  <a:schemeClr val="bg1"/>
                </a:solidFill>
              </a:defRPr>
            </a:lvl1pPr>
          </a:lstStyle>
          <a:p>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482167F-23D5-4EC4-819B-4FB6187523E6}" type="datetime1">
              <a:rPr lang="fr-FR" smtClean="0"/>
              <a:t>25/03/2026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dirty="0"/>
          </a:p>
        </p:txBody>
      </p:sp>
    </p:spTree>
    <p:extLst>
      <p:ext uri="{BB962C8B-B14F-4D97-AF65-F5344CB8AC3E}">
        <p14:creationId xmlns:p14="http://schemas.microsoft.com/office/powerpoint/2010/main" val="4286961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9144000" cy="6439352"/>
            <a:chOff x="0" y="0"/>
            <a:chExt cx="12192000" cy="6439352"/>
          </a:xfrm>
        </p:grpSpPr>
        <p:pic>
          <p:nvPicPr>
            <p:cNvPr id="4" name="Image 3">
              <a:extLst>
                <a:ext uri="{FF2B5EF4-FFF2-40B4-BE49-F238E27FC236}">
                  <a16:creationId xmlns:a16="http://schemas.microsoft.com/office/drawing/2014/main" id="{6404F4E6-78FF-F248-AF20-F23CD736CA0A}"/>
                </a:ext>
              </a:extLst>
            </p:cNvPr>
            <p:cNvPicPr>
              <a:picLocks noChangeAspect="1"/>
            </p:cNvPicPr>
            <p:nvPr/>
          </p:nvPicPr>
          <p:blipFill rotWithShape="1">
            <a:blip r:embed="rId2"/>
            <a:srcRect l="566" t="6194" r="8829" b="39154"/>
            <a:stretch/>
          </p:blipFill>
          <p:spPr>
            <a:xfrm>
              <a:off x="0" y="0"/>
              <a:ext cx="12192000" cy="4035287"/>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79" y="2114843"/>
              <a:ext cx="2558829" cy="2340000"/>
            </a:xfrm>
            <a:prstGeom prst="rect">
              <a:avLst/>
            </a:prstGeom>
          </p:spPr>
        </p:pic>
      </p:grpSp>
    </p:spTree>
    <p:extLst>
      <p:ext uri="{BB962C8B-B14F-4D97-AF65-F5344CB8AC3E}">
        <p14:creationId xmlns:p14="http://schemas.microsoft.com/office/powerpoint/2010/main" val="175671904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1" y="1"/>
            <a:ext cx="9143999" cy="6857999"/>
            <a:chOff x="0" y="0"/>
            <a:chExt cx="12191999" cy="6857999"/>
          </a:xfrm>
        </p:grpSpPr>
        <p:pic>
          <p:nvPicPr>
            <p:cNvPr id="4" name="Image 3">
              <a:extLst>
                <a:ext uri="{FF2B5EF4-FFF2-40B4-BE49-F238E27FC236}">
                  <a16:creationId xmlns:a16="http://schemas.microsoft.com/office/drawing/2014/main" id="{60402B49-3CFC-084B-A353-E5AFCB6BDE04}"/>
                </a:ext>
              </a:extLst>
            </p:cNvPr>
            <p:cNvPicPr>
              <a:picLocks noChangeAspect="1"/>
            </p:cNvPicPr>
            <p:nvPr/>
          </p:nvPicPr>
          <p:blipFill rotWithShape="1">
            <a:blip r:embed="rId2"/>
            <a:srcRect l="847" t="1411" r="3036" b="2491"/>
            <a:stretch/>
          </p:blipFill>
          <p:spPr>
            <a:xfrm>
              <a:off x="0" y="0"/>
              <a:ext cx="12191999" cy="6857999"/>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50746747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9144000" cy="6858000"/>
            <a:chOff x="0" y="0"/>
            <a:chExt cx="12192000" cy="6858000"/>
          </a:xfrm>
        </p:grpSpPr>
        <p:pic>
          <p:nvPicPr>
            <p:cNvPr id="4" name="Image 3">
              <a:extLst>
                <a:ext uri="{FF2B5EF4-FFF2-40B4-BE49-F238E27FC236}">
                  <a16:creationId xmlns:a16="http://schemas.microsoft.com/office/drawing/2014/main" id="{DD1D036C-BE8C-8244-945F-69BA65D5EC44}"/>
                </a:ext>
              </a:extLst>
            </p:cNvPr>
            <p:cNvPicPr>
              <a:picLocks noChangeAspect="1"/>
            </p:cNvPicPr>
            <p:nvPr/>
          </p:nvPicPr>
          <p:blipFill rotWithShape="1">
            <a:blip r:embed="rId2"/>
            <a:srcRect l="2000" t="1979" r="2000" b="1977"/>
            <a:stretch/>
          </p:blipFill>
          <p:spPr>
            <a:xfrm>
              <a:off x="0" y="0"/>
              <a:ext cx="12192000"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130549261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1" y="0"/>
            <a:ext cx="9143999" cy="6858000"/>
            <a:chOff x="0" y="0"/>
            <a:chExt cx="12191999" cy="6858000"/>
          </a:xfrm>
        </p:grpSpPr>
        <p:pic>
          <p:nvPicPr>
            <p:cNvPr id="4" name="Image 3">
              <a:extLst>
                <a:ext uri="{FF2B5EF4-FFF2-40B4-BE49-F238E27FC236}">
                  <a16:creationId xmlns:a16="http://schemas.microsoft.com/office/drawing/2014/main" id="{8D75C4FF-1DB0-D24D-9A67-E33C767C294D}"/>
                </a:ext>
              </a:extLst>
            </p:cNvPr>
            <p:cNvPicPr>
              <a:picLocks noChangeAspect="1"/>
            </p:cNvPicPr>
            <p:nvPr/>
          </p:nvPicPr>
          <p:blipFill rotWithShape="1">
            <a:blip r:embed="rId2"/>
            <a:src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33652231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1E3B074-5019-431C-B5A0-6708C6A09D84}" type="datetime1">
              <a:rPr lang="fr-FR" smtClean="0"/>
              <a:t>25/03/2026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dirty="0"/>
          </a:p>
        </p:txBody>
      </p:sp>
    </p:spTree>
    <p:extLst>
      <p:ext uri="{BB962C8B-B14F-4D97-AF65-F5344CB8AC3E}">
        <p14:creationId xmlns:p14="http://schemas.microsoft.com/office/powerpoint/2010/main" val="242667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D5EBBF5F-538E-44E0-AE54-09FEBF3A3EAD}"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1AECB62-A21E-4257-8462-2947722E9B5D}" type="datetime1">
              <a:rPr lang="fr-FR" smtClean="0"/>
              <a:t>25/03/2026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2545D14-0D72-4631-9DF9-AC04B9F0D6BF}" type="slidenum">
              <a:rPr lang="fr-FR" smtClean="0"/>
              <a:pPr/>
              <a:t>‹N°›</a:t>
            </a:fld>
            <a:endParaRPr lang="fr-FR" dirty="0"/>
          </a:p>
        </p:txBody>
      </p:sp>
      <p:sp>
        <p:nvSpPr>
          <p:cNvPr id="10" name="Titre 6"/>
          <p:cNvSpPr>
            <a:spLocks noGrp="1"/>
          </p:cNvSpPr>
          <p:nvPr>
            <p:ph type="title" hasCustomPrompt="1"/>
          </p:nvPr>
        </p:nvSpPr>
        <p:spPr>
          <a:xfrm>
            <a:off x="1076179" y="105879"/>
            <a:ext cx="7019777" cy="1080000"/>
          </a:xfrm>
        </p:spPr>
        <p:txBody>
          <a:bodyPr anchor="ctr" anchorCtr="0"/>
          <a:lstStyle>
            <a:lvl1pPr algn="ctr">
              <a:defRPr sz="24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14905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076179" y="105879"/>
            <a:ext cx="7019777" cy="1080000"/>
          </a:xfrm>
        </p:spPr>
        <p:txBody>
          <a:bodyPr anchor="ctr" anchorCtr="0"/>
          <a:lstStyle>
            <a:lvl1pPr algn="ctr">
              <a:defRPr sz="24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3917271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468474" y="6451319"/>
            <a:ext cx="540000" cy="360000"/>
          </a:xfrm>
        </p:spPr>
        <p:txBody>
          <a:bodyPr anchor="ctr" anchorCtr="0"/>
          <a:lstStyle>
            <a:lvl1pPr algn="ctr">
              <a:defRPr sz="135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076179" y="105879"/>
            <a:ext cx="7019777" cy="1080000"/>
          </a:xfrm>
        </p:spPr>
        <p:txBody>
          <a:bodyPr anchor="ctr" anchorCtr="0"/>
          <a:lstStyle>
            <a:lvl1pPr algn="ctr">
              <a:defRPr sz="24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370000153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2060"/>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000" b="0" i="0">
                <a:solidFill>
                  <a:srgbClr val="00206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9D6279D-DFF6-4234-883B-8B02098E31F5}" type="datetime1">
              <a:rPr lang="fr-FR" smtClean="0"/>
              <a:t>25/03/2026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78878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DE8574D7-9D0A-46B6-AD53-A2E89A04A85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C5F9D3DB-E5D3-40CD-8ABD-BFB2AD16FD1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2814B227-1950-48C8-BDA1-B0332C28C65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EE59FA35-78D8-4B28-A630-EB219C4611C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D3E29114-6A70-45BC-A60D-25BA9DB24702}"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491F99EA-E997-42D2-8FED-B70EA6093B9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0DBF84DD-5792-4ECB-8057-88AC07A583D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72538" cy="6858000"/>
            <a:chOff x="0" y="0"/>
            <a:chExt cx="5589" cy="4320"/>
          </a:xfrm>
        </p:grpSpPr>
        <p:sp>
          <p:nvSpPr>
            <p:cNvPr id="2" name="Rectangle 3"/>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a:defRPr/>
              </a:pPr>
              <a:endParaRPr lang="fr-FR"/>
            </a:p>
          </p:txBody>
        </p:sp>
        <p:pic>
          <p:nvPicPr>
            <p:cNvPr id="1033" name="Picture 4" descr="A:\minispir.GIF"/>
            <p:cNvPicPr>
              <a:picLocks noChangeAspect="1" noChangeArrowheads="1"/>
            </p:cNvPicPr>
            <p:nvPr/>
          </p:nvPicPr>
          <p:blipFill>
            <a:blip r:embed="rId13"/>
            <a:srcRect/>
            <a:stretch>
              <a:fillRect/>
            </a:stretch>
          </p:blipFill>
          <p:spPr bwMode="ltGray">
            <a:xfrm>
              <a:off x="0" y="0"/>
              <a:ext cx="670" cy="4320"/>
            </a:xfrm>
            <a:prstGeom prst="rect">
              <a:avLst/>
            </a:prstGeom>
            <a:noFill/>
            <a:ln w="9525">
              <a:noFill/>
              <a:miter lim="800000"/>
              <a:headEnd/>
              <a:tailEnd/>
            </a:ln>
          </p:spPr>
        </p:pic>
        <p:sp>
          <p:nvSpPr>
            <p:cNvPr id="2053" name="Line 5"/>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a:defRPr/>
              </a:pPr>
              <a:endParaRPr lang="fr-FR"/>
            </a:p>
          </p:txBody>
        </p:sp>
      </p:grpSp>
      <p:sp>
        <p:nvSpPr>
          <p:cNvPr id="1027" name="Rectangle 6"/>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028" name="Rectangle 7"/>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56" name="Rectangle 8"/>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chemeClr val="bg2"/>
                </a:solidFill>
              </a:defRPr>
            </a:lvl1pPr>
          </a:lstStyle>
          <a:p>
            <a:pPr>
              <a:defRPr/>
            </a:pPr>
            <a:endParaRPr lang="fr-FR"/>
          </a:p>
        </p:txBody>
      </p:sp>
      <p:sp>
        <p:nvSpPr>
          <p:cNvPr id="2057" name="Rectangle 9"/>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chemeClr val="bg2"/>
                </a:solidFill>
              </a:defRPr>
            </a:lvl1pPr>
          </a:lstStyle>
          <a:p>
            <a:pPr>
              <a:defRPr/>
            </a:pPr>
            <a:endParaRPr lang="fr-FR"/>
          </a:p>
        </p:txBody>
      </p:sp>
      <p:sp>
        <p:nvSpPr>
          <p:cNvPr id="2058" name="Rectangle 10"/>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defRPr>
            </a:lvl1pPr>
          </a:lstStyle>
          <a:p>
            <a:pPr>
              <a:defRPr/>
            </a:pPr>
            <a:fld id="{4B09B4E4-926A-4383-AF7C-39A12B0A44F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32"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436D13-979C-4029-9050-2EB1BA946F6B}" type="datetime1">
              <a:rPr lang="fr-FR" smtClean="0"/>
              <a:t>25/03/2026</a:t>
            </a:fld>
            <a:endParaRPr lang="fr-FR" dirty="0"/>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545D14-0D72-4631-9DF9-AC04B9F0D6BF}" type="slidenum">
              <a:rPr lang="fr-FR" smtClean="0"/>
              <a:pPr/>
              <a:t>‹N°›</a:t>
            </a:fld>
            <a:endParaRPr lang="fr-FR" dirty="0"/>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9144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343550" y="205988"/>
            <a:ext cx="612317"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0545" y="215900"/>
            <a:ext cx="648000" cy="864000"/>
          </a:xfrm>
          <a:prstGeom prst="rect">
            <a:avLst/>
          </a:prstGeom>
        </p:spPr>
      </p:pic>
    </p:spTree>
    <p:extLst>
      <p:ext uri="{BB962C8B-B14F-4D97-AF65-F5344CB8AC3E}">
        <p14:creationId xmlns:p14="http://schemas.microsoft.com/office/powerpoint/2010/main" val="329275774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992888"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 de texte 7"/>
          <p:cNvSpPr txBox="1">
            <a:spLocks noChangeArrowheads="1"/>
          </p:cNvSpPr>
          <p:nvPr/>
        </p:nvSpPr>
        <p:spPr bwMode="auto">
          <a:xfrm>
            <a:off x="971600" y="260648"/>
            <a:ext cx="324003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50000"/>
              </a:lnSpc>
              <a:spcBef>
                <a:spcPct val="0"/>
              </a:spcBef>
              <a:buFontTx/>
              <a:buNone/>
            </a:pPr>
            <a:r>
              <a:rPr lang="fr-FR" altLang="fr-FR" sz="1600" b="1" i="1" dirty="0">
                <a:solidFill>
                  <a:srgbClr val="FF0000"/>
                </a:solidFill>
                <a:latin typeface="Candara" pitchFamily="34" charset="0"/>
              </a:rPr>
              <a:t>Royaume du Maroc</a:t>
            </a:r>
          </a:p>
          <a:p>
            <a:pPr algn="ctr">
              <a:lnSpc>
                <a:spcPct val="150000"/>
              </a:lnSpc>
              <a:spcBef>
                <a:spcPct val="0"/>
              </a:spcBef>
              <a:buFontTx/>
              <a:buNone/>
            </a:pPr>
            <a:r>
              <a:rPr lang="fr-FR" altLang="fr-FR" sz="1600" b="1" i="1" dirty="0">
                <a:solidFill>
                  <a:srgbClr val="00B050"/>
                </a:solidFill>
                <a:latin typeface="Candara" pitchFamily="34" charset="0"/>
              </a:rPr>
              <a:t>Ministère de l’Intérieur</a:t>
            </a:r>
          </a:p>
          <a:p>
            <a:pPr algn="ctr">
              <a:lnSpc>
                <a:spcPct val="150000"/>
              </a:lnSpc>
              <a:spcBef>
                <a:spcPct val="0"/>
              </a:spcBef>
              <a:buFontTx/>
              <a:buNone/>
            </a:pPr>
            <a:r>
              <a:rPr lang="fr-FR" altLang="fr-FR" sz="1600" b="1" i="1" dirty="0">
                <a:solidFill>
                  <a:srgbClr val="00B050"/>
                </a:solidFill>
                <a:latin typeface="Candara" pitchFamily="34" charset="0"/>
              </a:rPr>
              <a:t>Direction Générale des Collectivités Territoriales</a:t>
            </a:r>
          </a:p>
        </p:txBody>
      </p:sp>
      <p:sp>
        <p:nvSpPr>
          <p:cNvPr id="6" name="Rectangle 7"/>
          <p:cNvSpPr>
            <a:spLocks noChangeArrowheads="1"/>
          </p:cNvSpPr>
          <p:nvPr/>
        </p:nvSpPr>
        <p:spPr bwMode="auto">
          <a:xfrm>
            <a:off x="6588224" y="260648"/>
            <a:ext cx="22322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rtl="1">
              <a:lnSpc>
                <a:spcPct val="100000"/>
              </a:lnSpc>
              <a:spcBef>
                <a:spcPct val="0"/>
              </a:spcBef>
              <a:buFontTx/>
              <a:buNone/>
            </a:pPr>
            <a:r>
              <a:rPr lang="ar-MA" altLang="fr-FR" sz="2400" b="1" dirty="0">
                <a:solidFill>
                  <a:srgbClr val="FF0000"/>
                </a:solidFill>
                <a:latin typeface="Arabic Typesetting" pitchFamily="66" charset="-78"/>
                <a:cs typeface="Arabic Typesetting" pitchFamily="66" charset="-78"/>
              </a:rPr>
              <a:t>المملكة المغربية</a:t>
            </a:r>
            <a:endParaRPr lang="fr-FR" altLang="fr-FR" sz="2400" dirty="0">
              <a:solidFill>
                <a:srgbClr val="FF0000"/>
              </a:solidFill>
              <a:latin typeface="Arabic Typesetting" pitchFamily="66" charset="-78"/>
              <a:cs typeface="Arabic Typesetting" pitchFamily="66" charset="-78"/>
            </a:endParaRPr>
          </a:p>
          <a:p>
            <a:pPr algn="ctr" rtl="1">
              <a:lnSpc>
                <a:spcPct val="100000"/>
              </a:lnSpc>
              <a:spcBef>
                <a:spcPct val="0"/>
              </a:spcBef>
              <a:buFontTx/>
              <a:buNone/>
            </a:pPr>
            <a:r>
              <a:rPr lang="ar-MA" altLang="fr-FR" sz="2400" b="1" dirty="0">
                <a:solidFill>
                  <a:srgbClr val="00B050"/>
                </a:solidFill>
                <a:latin typeface="Arabic Typesetting" pitchFamily="66" charset="-78"/>
                <a:cs typeface="Arabic Typesetting" pitchFamily="66" charset="-78"/>
              </a:rPr>
              <a:t>وزارة الداخلية</a:t>
            </a:r>
            <a:endParaRPr lang="fr-FR" altLang="fr-FR" sz="2400" b="1" dirty="0">
              <a:solidFill>
                <a:srgbClr val="00B050"/>
              </a:solidFill>
              <a:latin typeface="Arabic Typesetting" pitchFamily="66" charset="-78"/>
              <a:cs typeface="Arabic Typesetting" pitchFamily="66" charset="-78"/>
            </a:endParaRPr>
          </a:p>
          <a:p>
            <a:pPr algn="ctr" rtl="1">
              <a:lnSpc>
                <a:spcPct val="100000"/>
              </a:lnSpc>
              <a:spcBef>
                <a:spcPct val="0"/>
              </a:spcBef>
              <a:buFontTx/>
              <a:buNone/>
            </a:pPr>
            <a:r>
              <a:rPr lang="ar-MA" altLang="fr-FR" sz="2400" b="1" dirty="0">
                <a:solidFill>
                  <a:srgbClr val="00B050"/>
                </a:solidFill>
                <a:latin typeface="Arabic Typesetting" pitchFamily="66" charset="-78"/>
                <a:cs typeface="Arabic Typesetting" pitchFamily="66" charset="-78"/>
              </a:rPr>
              <a:t>المديرية العامة للجماعات الترابية</a:t>
            </a:r>
            <a:endParaRPr lang="fr-FR" altLang="fr-FR" sz="2400" dirty="0">
              <a:solidFill>
                <a:srgbClr val="00B050"/>
              </a:solidFill>
              <a:latin typeface="Arabic Typesetting" pitchFamily="66" charset="-78"/>
              <a:cs typeface="Arabic Typesetting" pitchFamily="66" charset="-78"/>
            </a:endParaRPr>
          </a:p>
        </p:txBody>
      </p:sp>
      <p:pic>
        <p:nvPicPr>
          <p:cNvPr id="7" name="Image 6"/>
          <p:cNvPicPr/>
          <p:nvPr/>
        </p:nvPicPr>
        <p:blipFill>
          <a:blip r:embed="rId5"/>
          <a:stretch>
            <a:fillRect/>
          </a:stretch>
        </p:blipFill>
        <p:spPr>
          <a:xfrm>
            <a:off x="4500885" y="404589"/>
            <a:ext cx="863600" cy="720725"/>
          </a:xfrm>
          <a:prstGeom prst="rect">
            <a:avLst/>
          </a:prstGeom>
          <a:solidFill>
            <a:schemeClr val="accent1">
              <a:lumMod val="20000"/>
              <a:lumOff val="80000"/>
            </a:schemeClr>
          </a:solidFill>
        </p:spPr>
      </p:pic>
      <p:sp>
        <p:nvSpPr>
          <p:cNvPr id="8" name="Rectangle 7"/>
          <p:cNvSpPr/>
          <p:nvPr/>
        </p:nvSpPr>
        <p:spPr>
          <a:xfrm>
            <a:off x="1043607" y="2363847"/>
            <a:ext cx="7488831" cy="1446550"/>
          </a:xfrm>
          <a:prstGeom prst="rect">
            <a:avLst/>
          </a:prstGeom>
        </p:spPr>
        <p:txBody>
          <a:bodyPr wrap="square">
            <a:spAutoFit/>
          </a:bodyPr>
          <a:lstStyle/>
          <a:p>
            <a:pPr algn="ctr" rtl="1">
              <a:defRPr/>
            </a:pPr>
            <a:r>
              <a:rPr lang="ar-SA" sz="5400" b="1" dirty="0">
                <a:solidFill>
                  <a:schemeClr val="tx1">
                    <a:lumMod val="95000"/>
                    <a:lumOff val="5000"/>
                  </a:schemeClr>
                </a:solidFill>
                <a:latin typeface="Arabic Typesetting" panose="03020402040406030203" pitchFamily="66" charset="-78"/>
                <a:cs typeface="Arabic Typesetting" panose="03020402040406030203" pitchFamily="66" charset="-78"/>
              </a:rPr>
              <a:t>التعاون</a:t>
            </a:r>
            <a:r>
              <a:rPr lang="ar-MA" sz="5400" b="1" dirty="0">
                <a:solidFill>
                  <a:schemeClr val="tx1">
                    <a:lumMod val="95000"/>
                    <a:lumOff val="5000"/>
                  </a:schemeClr>
                </a:solidFill>
                <a:latin typeface="Arabic Typesetting" panose="03020402040406030203" pitchFamily="66" charset="-78"/>
                <a:cs typeface="Arabic Typesetting" panose="03020402040406030203" pitchFamily="66" charset="-78"/>
              </a:rPr>
              <a:t> اللامركزي بالمغرب</a:t>
            </a:r>
          </a:p>
          <a:p>
            <a:pPr algn="ctr">
              <a:defRPr/>
            </a:pPr>
            <a:r>
              <a:rPr lang="fr-FR" altLang="fr-FR" sz="3400" b="1" i="1" dirty="0">
                <a:solidFill>
                  <a:schemeClr val="tx1">
                    <a:lumMod val="95000"/>
                    <a:lumOff val="5000"/>
                  </a:schemeClr>
                </a:solidFill>
                <a:latin typeface="Candara" panose="020E0502030303020204" pitchFamily="34" charset="0"/>
                <a:cs typeface="Arabic Typesetting" panose="03020402040406030203" pitchFamily="66" charset="-78"/>
              </a:rPr>
              <a:t>La </a:t>
            </a:r>
            <a:r>
              <a:rPr lang="fr-FR" sz="3400" b="1" i="1" dirty="0">
                <a:solidFill>
                  <a:schemeClr val="tx1">
                    <a:lumMod val="95000"/>
                    <a:lumOff val="5000"/>
                  </a:schemeClr>
                </a:solidFill>
                <a:latin typeface="Candara" panose="020E0502030303020204" pitchFamily="34" charset="0"/>
                <a:cs typeface="Arabic Typesetting" panose="03020402040406030203" pitchFamily="66" charset="-78"/>
              </a:rPr>
              <a:t>coopération décentralisée au Maroc</a:t>
            </a:r>
            <a:endParaRPr lang="en-US" altLang="fr-FR" sz="3400" b="1" i="1" dirty="0">
              <a:solidFill>
                <a:schemeClr val="tx1">
                  <a:lumMod val="95000"/>
                  <a:lumOff val="5000"/>
                </a:schemeClr>
              </a:solidFill>
              <a:latin typeface="Candara" panose="020E0502030303020204" pitchFamily="34" charset="0"/>
              <a:cs typeface="Arabic Typesetting" panose="03020402040406030203" pitchFamily="66" charset="-78"/>
            </a:endParaRPr>
          </a:p>
        </p:txBody>
      </p:sp>
      <p:sp>
        <p:nvSpPr>
          <p:cNvPr id="9" name="Rectangle 1"/>
          <p:cNvSpPr>
            <a:spLocks noChangeArrowheads="1"/>
          </p:cNvSpPr>
          <p:nvPr/>
        </p:nvSpPr>
        <p:spPr bwMode="auto">
          <a:xfrm>
            <a:off x="4211638" y="6361113"/>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eaLnBrk="1" hangingPunct="1">
              <a:lnSpc>
                <a:spcPct val="100000"/>
              </a:lnSpc>
              <a:spcBef>
                <a:spcPct val="0"/>
              </a:spcBef>
              <a:buFontTx/>
              <a:buNone/>
            </a:pPr>
            <a:r>
              <a:rPr lang="fr-FR" altLang="fr-FR" sz="1400" b="1" dirty="0">
                <a:latin typeface="Candara" pitchFamily="34" charset="0"/>
              </a:rPr>
              <a:t>DGCT</a:t>
            </a:r>
            <a:endParaRPr lang="fr-FR" altLang="fr-FR" sz="1400" dirty="0">
              <a:latin typeface="Candara" pitchFamily="34" charset="0"/>
            </a:endParaRPr>
          </a:p>
        </p:txBody>
      </p:sp>
      <p:sp>
        <p:nvSpPr>
          <p:cNvPr id="10" name="Rectangle 1"/>
          <p:cNvSpPr>
            <a:spLocks noChangeArrowheads="1"/>
          </p:cNvSpPr>
          <p:nvPr/>
        </p:nvSpPr>
        <p:spPr bwMode="auto">
          <a:xfrm>
            <a:off x="2699792" y="4224216"/>
            <a:ext cx="4050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0" hangingPunct="0">
              <a:defRPr/>
            </a:pPr>
            <a:r>
              <a:rPr lang="fr-FR" altLang="fr-FR" sz="3200" b="1" u="sng" dirty="0">
                <a:solidFill>
                  <a:schemeClr val="accent2">
                    <a:lumMod val="50000"/>
                  </a:schemeClr>
                </a:solidFill>
                <a:latin typeface="Arabic Typesetting" pitchFamily="66" charset="-78"/>
                <a:cs typeface="Arabic Typesetting" pitchFamily="66" charset="-78"/>
              </a:rPr>
              <a:t>Yamoussoukrou, le 26 Mars 2026</a:t>
            </a:r>
          </a:p>
        </p:txBody>
      </p:sp>
    </p:spTree>
    <p:extLst>
      <p:ext uri="{BB962C8B-B14F-4D97-AF65-F5344CB8AC3E}">
        <p14:creationId xmlns:p14="http://schemas.microsoft.com/office/powerpoint/2010/main" val="22571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34366"/>
            <a:ext cx="7488832" cy="4139595"/>
          </a:xfrm>
          <a:prstGeom prst="rect">
            <a:avLst/>
          </a:prstGeom>
        </p:spPr>
        <p:txBody>
          <a:bodyPr wrap="square">
            <a:spAutoFit/>
          </a:bodyPr>
          <a:lstStyle/>
          <a:p>
            <a:pPr marL="273050" indent="-273050">
              <a:spcBef>
                <a:spcPts val="1200"/>
              </a:spcBef>
              <a:spcAft>
                <a:spcPts val="600"/>
              </a:spcAft>
              <a:buClr>
                <a:schemeClr val="bg1">
                  <a:lumMod val="10000"/>
                </a:schemeClr>
              </a:buClr>
              <a:buSzPct val="90000"/>
              <a:buFont typeface="Wingdings" panose="05000000000000000000" pitchFamily="2" charset="2"/>
              <a:buChar char="v"/>
              <a:defRPr/>
            </a:pPr>
            <a:r>
              <a:rPr lang="fr-FR" sz="2000" b="1" i="1" dirty="0">
                <a:solidFill>
                  <a:schemeClr val="accent5">
                    <a:lumMod val="50000"/>
                  </a:schemeClr>
                </a:solidFill>
                <a:latin typeface="Candara" panose="020E0502030303020204" pitchFamily="34" charset="0"/>
              </a:rPr>
              <a:t>Les Missions de l’ECI :  </a:t>
            </a:r>
          </a:p>
          <a:p>
            <a:pPr marL="715963" lvl="0" indent="-285750" algn="just">
              <a:spcBef>
                <a:spcPts val="1200"/>
              </a:spcBef>
              <a:spcAft>
                <a:spcPts val="600"/>
              </a:spcAft>
              <a:buClr>
                <a:srgbClr val="0307BD"/>
              </a:buClr>
              <a:buSzPct val="90000"/>
              <a:buFont typeface="Wingdings 3" panose="05040102010807070707" pitchFamily="18" charset="2"/>
              <a:buChar char="¢"/>
              <a:defRPr/>
            </a:pPr>
            <a:r>
              <a:rPr lang="fr-FR" sz="1800" b="1" i="1" dirty="0">
                <a:solidFill>
                  <a:schemeClr val="bg1">
                    <a:lumMod val="10000"/>
                  </a:schemeClr>
                </a:solidFill>
                <a:latin typeface="Candara" panose="020E0502030303020204" pitchFamily="34" charset="0"/>
                <a:cs typeface="Sakkal Majalla" panose="02000000000000000000" pitchFamily="2" charset="-78"/>
              </a:rPr>
              <a:t>L’ECI exerce une ou plusieurs des missions suivantes :</a:t>
            </a:r>
          </a:p>
          <a:p>
            <a:pPr marL="1344613" lvl="0" indent="-285750" algn="just" defTabSz="1077913">
              <a:spcBef>
                <a:spcPts val="60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 transport en commun et l'élaboration du plan des déplacements pour les communes concernées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 traitement de déchets ; l'hygiène et la salubrité ; l'assainissement liquide et solide et les stations de traitement des eaux usées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la distribution d'eau potable et d'électricité et l'éclairage public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l'entretien des voies publiques communales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création et gestion des équipements et des services (sportifs, culturels et de loisirs)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création, aménagement et entretien des voies publiques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création et gestion de zones d'activités économiques et industrielles ;</a:t>
            </a:r>
          </a:p>
          <a:p>
            <a:pPr marL="1344613" lvl="0"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opérations d'aménagement.</a:t>
            </a:r>
          </a:p>
          <a:p>
            <a:pPr marL="1344613" indent="-285750" algn="just" defTabSz="1077913">
              <a:spcBef>
                <a:spcPts val="0"/>
              </a:spcBef>
              <a:spcAft>
                <a:spcPts val="300"/>
              </a:spcAft>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toute autre activité que lui confient les communes membres.</a:t>
            </a:r>
          </a:p>
        </p:txBody>
      </p:sp>
      <p:sp>
        <p:nvSpPr>
          <p:cNvPr id="4" name="Rectangle 3"/>
          <p:cNvSpPr/>
          <p:nvPr/>
        </p:nvSpPr>
        <p:spPr>
          <a:xfrm>
            <a:off x="1215118" y="476672"/>
            <a:ext cx="7461338"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Etablissements de Coopération Intercommunale (ECI)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10</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85869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00808"/>
            <a:ext cx="7560840" cy="4601260"/>
          </a:xfrm>
          <a:prstGeom prst="rect">
            <a:avLst/>
          </a:prstGeom>
        </p:spPr>
        <p:txBody>
          <a:bodyPr wrap="square">
            <a:spAutoFit/>
          </a:bodyPr>
          <a:lstStyle/>
          <a:p>
            <a:pPr marL="285750" indent="-285750" algn="just" defTabSz="534988">
              <a:spcBef>
                <a:spcPts val="0"/>
              </a:spcBef>
              <a:buClr>
                <a:schemeClr val="bg1">
                  <a:lumMod val="10000"/>
                </a:schemeClr>
              </a:buClr>
              <a:buSzPct val="90000"/>
              <a:buFont typeface="Wingdings" panose="05000000000000000000"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La gouvernance de l’ECI:</a:t>
            </a:r>
          </a:p>
          <a:p>
            <a:pPr marL="449263" indent="-285750" algn="just">
              <a:spcBef>
                <a:spcPts val="1200"/>
              </a:spcBef>
              <a:buClr>
                <a:srgbClr val="0307BD"/>
              </a:buClr>
              <a:buSzPct val="90000"/>
              <a:buFont typeface="Wingdings 3" panose="05040102010807070707" pitchFamily="18" charset="2"/>
              <a:buChar char="¢"/>
              <a:defRPr/>
            </a:pPr>
            <a:r>
              <a:rPr lang="fr-FR" sz="1500" i="1" dirty="0">
                <a:solidFill>
                  <a:schemeClr val="bg1">
                    <a:lumMod val="10000"/>
                  </a:schemeClr>
                </a:solidFill>
                <a:latin typeface="Candara" panose="020E0502030303020204" pitchFamily="34" charset="0"/>
                <a:cs typeface="Sakkal Majalla" panose="02000000000000000000" pitchFamily="2" charset="-78"/>
              </a:rPr>
              <a:t>Les organes de l’</a:t>
            </a:r>
            <a:r>
              <a:rPr lang="fr-FR" sz="1500" b="1" i="1" dirty="0">
                <a:solidFill>
                  <a:schemeClr val="bg1">
                    <a:lumMod val="10000"/>
                  </a:schemeClr>
                </a:solidFill>
                <a:latin typeface="Candara" panose="020E0502030303020204" pitchFamily="34" charset="0"/>
                <a:cs typeface="Sakkal Majalla" panose="02000000000000000000" pitchFamily="2" charset="-78"/>
              </a:rPr>
              <a:t>ECI</a:t>
            </a:r>
            <a:r>
              <a:rPr lang="fr-FR" sz="1500" i="1" dirty="0">
                <a:solidFill>
                  <a:schemeClr val="bg1">
                    <a:lumMod val="10000"/>
                  </a:schemeClr>
                </a:solidFill>
                <a:latin typeface="Candara" panose="020E0502030303020204" pitchFamily="34" charset="0"/>
                <a:cs typeface="Sakkal Majalla" panose="02000000000000000000" pitchFamily="2" charset="-78"/>
              </a:rPr>
              <a:t> se composent d'un </a:t>
            </a:r>
            <a:r>
              <a:rPr lang="fr-FR" sz="1500" i="1" dirty="0">
                <a:solidFill>
                  <a:srgbClr val="0307BD"/>
                </a:solidFill>
                <a:latin typeface="Candara" panose="020E0502030303020204" pitchFamily="34" charset="0"/>
                <a:cs typeface="Sakkal Majalla" panose="02000000000000000000" pitchFamily="2" charset="-78"/>
              </a:rPr>
              <a:t>conseil</a:t>
            </a:r>
            <a:r>
              <a:rPr lang="fr-FR" sz="1500" i="1" dirty="0">
                <a:solidFill>
                  <a:schemeClr val="bg1">
                    <a:lumMod val="10000"/>
                  </a:schemeClr>
                </a:solidFill>
                <a:latin typeface="Candara" panose="020E0502030303020204" pitchFamily="34" charset="0"/>
                <a:cs typeface="Sakkal Majalla" panose="02000000000000000000" pitchFamily="2" charset="-78"/>
              </a:rPr>
              <a:t>, d'un </a:t>
            </a:r>
            <a:r>
              <a:rPr lang="fr-FR" sz="1500" i="1" dirty="0">
                <a:solidFill>
                  <a:srgbClr val="0307BD"/>
                </a:solidFill>
                <a:latin typeface="Candara" panose="020E0502030303020204" pitchFamily="34" charset="0"/>
                <a:cs typeface="Sakkal Majalla" panose="02000000000000000000" pitchFamily="2" charset="-78"/>
              </a:rPr>
              <a:t>bureau</a:t>
            </a:r>
            <a:r>
              <a:rPr lang="fr-FR" sz="1500" i="1" dirty="0">
                <a:solidFill>
                  <a:schemeClr val="bg1">
                    <a:lumMod val="10000"/>
                  </a:schemeClr>
                </a:solidFill>
                <a:latin typeface="Candara" panose="020E0502030303020204" pitchFamily="34" charset="0"/>
                <a:cs typeface="Sakkal Majalla" panose="02000000000000000000" pitchFamily="2" charset="-78"/>
              </a:rPr>
              <a:t> et d'un </a:t>
            </a:r>
            <a:r>
              <a:rPr lang="fr-FR" sz="1500" i="1" dirty="0">
                <a:solidFill>
                  <a:srgbClr val="0307BD"/>
                </a:solidFill>
                <a:latin typeface="Candara" panose="020E0502030303020204" pitchFamily="34" charset="0"/>
                <a:cs typeface="Sakkal Majalla" panose="02000000000000000000" pitchFamily="2" charset="-78"/>
              </a:rPr>
              <a:t>secrétaire du conseil:</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conseil</a:t>
            </a:r>
            <a:r>
              <a:rPr lang="fr-FR" sz="1500" i="1" dirty="0">
                <a:solidFill>
                  <a:schemeClr val="bg1">
                    <a:lumMod val="10000"/>
                  </a:schemeClr>
                </a:solidFill>
                <a:latin typeface="Candara" panose="020E0502030303020204" pitchFamily="34" charset="0"/>
                <a:cs typeface="Sakkal Majalla" panose="02000000000000000000" pitchFamily="2" charset="-78"/>
              </a:rPr>
              <a:t> se compose des </a:t>
            </a:r>
            <a:r>
              <a:rPr lang="fr-FR" sz="1500" i="1" dirty="0">
                <a:solidFill>
                  <a:srgbClr val="0307BD"/>
                </a:solidFill>
                <a:latin typeface="Candara" panose="020E0502030303020204" pitchFamily="34" charset="0"/>
                <a:cs typeface="Sakkal Majalla" panose="02000000000000000000" pitchFamily="2" charset="-78"/>
              </a:rPr>
              <a:t>présidents</a:t>
            </a:r>
            <a:r>
              <a:rPr lang="fr-FR" sz="1500" i="1" dirty="0">
                <a:solidFill>
                  <a:schemeClr val="bg1">
                    <a:lumMod val="10000"/>
                  </a:schemeClr>
                </a:solidFill>
                <a:latin typeface="Candara" panose="020E0502030303020204" pitchFamily="34" charset="0"/>
                <a:cs typeface="Sakkal Majalla" panose="02000000000000000000" pitchFamily="2" charset="-78"/>
              </a:rPr>
              <a:t> </a:t>
            </a:r>
            <a:r>
              <a:rPr lang="fr-FR" sz="1500" i="1" dirty="0">
                <a:solidFill>
                  <a:srgbClr val="0307BD"/>
                </a:solidFill>
                <a:latin typeface="Candara" panose="020E0502030303020204" pitchFamily="34" charset="0"/>
                <a:cs typeface="Sakkal Majalla" panose="02000000000000000000" pitchFamily="2" charset="-78"/>
              </a:rPr>
              <a:t>des conseils des communes </a:t>
            </a:r>
            <a:r>
              <a:rPr lang="fr-FR" sz="1500" i="1" dirty="0">
                <a:solidFill>
                  <a:schemeClr val="bg1">
                    <a:lumMod val="10000"/>
                  </a:schemeClr>
                </a:solidFill>
                <a:latin typeface="Candara" panose="020E0502030303020204" pitchFamily="34" charset="0"/>
                <a:cs typeface="Sakkal Majalla" panose="02000000000000000000" pitchFamily="2" charset="-78"/>
              </a:rPr>
              <a:t>concernées et des </a:t>
            </a:r>
            <a:r>
              <a:rPr lang="fr-FR" sz="1500" i="1" dirty="0">
                <a:solidFill>
                  <a:srgbClr val="0307BD"/>
                </a:solidFill>
                <a:latin typeface="Candara" panose="020E0502030303020204" pitchFamily="34" charset="0"/>
                <a:cs typeface="Sakkal Majalla" panose="02000000000000000000" pitchFamily="2" charset="-78"/>
              </a:rPr>
              <a:t>membres</a:t>
            </a:r>
            <a:r>
              <a:rPr lang="fr-FR" sz="1500" i="1" dirty="0">
                <a:solidFill>
                  <a:schemeClr val="bg1">
                    <a:lumMod val="10000"/>
                  </a:schemeClr>
                </a:solidFill>
                <a:latin typeface="Candara" panose="020E0502030303020204" pitchFamily="34" charset="0"/>
                <a:cs typeface="Sakkal Majalla" panose="02000000000000000000" pitchFamily="2" charset="-78"/>
              </a:rPr>
              <a:t> </a:t>
            </a:r>
            <a:r>
              <a:rPr lang="fr-FR" sz="1500" i="1" dirty="0">
                <a:solidFill>
                  <a:srgbClr val="0307BD"/>
                </a:solidFill>
                <a:latin typeface="Candara" panose="020E0502030303020204" pitchFamily="34" charset="0"/>
                <a:cs typeface="Sakkal Majalla" panose="02000000000000000000" pitchFamily="2" charset="-78"/>
              </a:rPr>
              <a:t>délégués</a:t>
            </a:r>
            <a:r>
              <a:rPr lang="fr-FR" sz="1500" i="1" dirty="0">
                <a:solidFill>
                  <a:schemeClr val="bg1">
                    <a:lumMod val="10000"/>
                  </a:schemeClr>
                </a:solidFill>
                <a:latin typeface="Candara" panose="020E0502030303020204" pitchFamily="34" charset="0"/>
                <a:cs typeface="Sakkal Majalla" panose="02000000000000000000" pitchFamily="2" charset="-78"/>
              </a:rPr>
              <a:t> par les conseils desdites communes :</a:t>
            </a:r>
          </a:p>
          <a:p>
            <a:pPr marL="1077913" indent="-285750" algn="just">
              <a:spcBef>
                <a:spcPts val="0"/>
              </a:spcBef>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 nombre des délégués est fixé par un </a:t>
            </a:r>
            <a:r>
              <a:rPr lang="fr-FR" sz="1500" i="1" dirty="0">
                <a:solidFill>
                  <a:srgbClr val="0307BD"/>
                </a:solidFill>
                <a:latin typeface="Candara" panose="020E0502030303020204" pitchFamily="34" charset="0"/>
                <a:cs typeface="Sakkal Majalla" panose="02000000000000000000" pitchFamily="2" charset="-78"/>
              </a:rPr>
              <a:t>arrêté</a:t>
            </a:r>
            <a:r>
              <a:rPr lang="fr-FR" sz="1500" i="1" dirty="0">
                <a:solidFill>
                  <a:schemeClr val="bg1">
                    <a:lumMod val="10000"/>
                  </a:schemeClr>
                </a:solidFill>
                <a:latin typeface="Candara" panose="020E0502030303020204" pitchFamily="34" charset="0"/>
                <a:cs typeface="Sakkal Majalla" panose="02000000000000000000" pitchFamily="2" charset="-78"/>
              </a:rPr>
              <a:t> </a:t>
            </a:r>
            <a:r>
              <a:rPr lang="fr-FR" sz="1500" i="1" dirty="0">
                <a:solidFill>
                  <a:srgbClr val="0307BD"/>
                </a:solidFill>
                <a:latin typeface="Candara" panose="020E0502030303020204" pitchFamily="34" charset="0"/>
                <a:cs typeface="Sakkal Majalla" panose="02000000000000000000" pitchFamily="2" charset="-78"/>
              </a:rPr>
              <a:t>du Ministre de l’Intérieur </a:t>
            </a:r>
            <a:r>
              <a:rPr lang="fr-FR" sz="1500" i="1" dirty="0">
                <a:solidFill>
                  <a:schemeClr val="bg1">
                    <a:lumMod val="10000"/>
                  </a:schemeClr>
                </a:solidFill>
                <a:latin typeface="Candara" panose="020E0502030303020204" pitchFamily="34" charset="0"/>
                <a:cs typeface="Sakkal Majalla" panose="02000000000000000000" pitchFamily="2" charset="-78"/>
              </a:rPr>
              <a:t>au prorata du nombre d'habitants de chaque commune ; </a:t>
            </a:r>
          </a:p>
          <a:p>
            <a:pPr marL="1077913" indent="-285750" algn="just">
              <a:spcBef>
                <a:spcPts val="0"/>
              </a:spcBef>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Chaque commun est représenté par un délégué au moins. Aucune commune ne peut détenir plus de </a:t>
            </a:r>
            <a:r>
              <a:rPr lang="fr-FR" sz="1500" i="1" dirty="0">
                <a:solidFill>
                  <a:srgbClr val="0307BD"/>
                </a:solidFill>
                <a:latin typeface="Candara" panose="020E0502030303020204" pitchFamily="34" charset="0"/>
                <a:cs typeface="Sakkal Majalla" panose="02000000000000000000" pitchFamily="2" charset="-78"/>
              </a:rPr>
              <a:t>60% </a:t>
            </a:r>
            <a:r>
              <a:rPr lang="fr-FR" sz="1500" i="1" dirty="0">
                <a:solidFill>
                  <a:schemeClr val="bg1">
                    <a:lumMod val="10000"/>
                  </a:schemeClr>
                </a:solidFill>
                <a:latin typeface="Candara" panose="020E0502030303020204" pitchFamily="34" charset="0"/>
                <a:cs typeface="Sakkal Majalla" panose="02000000000000000000" pitchFamily="2" charset="-78"/>
              </a:rPr>
              <a:t>des sièges au conseil de l'établissement.</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bureau </a:t>
            </a:r>
            <a:r>
              <a:rPr lang="fr-FR" sz="1500" i="1" dirty="0">
                <a:solidFill>
                  <a:schemeClr val="bg1">
                    <a:lumMod val="10000"/>
                  </a:schemeClr>
                </a:solidFill>
                <a:latin typeface="Candara" panose="020E0502030303020204" pitchFamily="34" charset="0"/>
                <a:cs typeface="Sakkal Majalla" panose="02000000000000000000" pitchFamily="2" charset="-78"/>
              </a:rPr>
              <a:t>se compose des </a:t>
            </a:r>
            <a:r>
              <a:rPr lang="fr-FR" sz="1500" i="1" dirty="0">
                <a:solidFill>
                  <a:srgbClr val="0307BD"/>
                </a:solidFill>
                <a:latin typeface="Candara" panose="020E0502030303020204" pitchFamily="34" charset="0"/>
                <a:cs typeface="Sakkal Majalla" panose="02000000000000000000" pitchFamily="2" charset="-78"/>
              </a:rPr>
              <a:t>présidents</a:t>
            </a:r>
            <a:r>
              <a:rPr lang="fr-FR" sz="1500" i="1" dirty="0">
                <a:solidFill>
                  <a:schemeClr val="bg1">
                    <a:lumMod val="10000"/>
                  </a:schemeClr>
                </a:solidFill>
                <a:latin typeface="Candara" panose="020E0502030303020204" pitchFamily="34" charset="0"/>
                <a:cs typeface="Sakkal Majalla" panose="02000000000000000000" pitchFamily="2" charset="-78"/>
              </a:rPr>
              <a:t> </a:t>
            </a:r>
            <a:r>
              <a:rPr lang="fr-FR" sz="1500" i="1" dirty="0">
                <a:solidFill>
                  <a:srgbClr val="0307BD"/>
                </a:solidFill>
                <a:latin typeface="Candara" panose="020E0502030303020204" pitchFamily="34" charset="0"/>
                <a:cs typeface="Sakkal Majalla" panose="02000000000000000000" pitchFamily="2" charset="-78"/>
              </a:rPr>
              <a:t>des conseils des communes </a:t>
            </a:r>
            <a:r>
              <a:rPr lang="fr-FR" sz="1500" i="1" dirty="0">
                <a:solidFill>
                  <a:schemeClr val="bg1">
                    <a:lumMod val="10000"/>
                  </a:schemeClr>
                </a:solidFill>
                <a:latin typeface="Candara" panose="020E0502030303020204" pitchFamily="34" charset="0"/>
                <a:cs typeface="Sakkal Majalla" panose="02000000000000000000" pitchFamily="2" charset="-78"/>
              </a:rPr>
              <a:t>concernées :</a:t>
            </a:r>
          </a:p>
          <a:p>
            <a:pPr marL="1077913" indent="-285750" algn="just">
              <a:spcBef>
                <a:spcPts val="0"/>
              </a:spcBef>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 bureau élit parmi ses membres un président du conseil de l'établissement ;</a:t>
            </a:r>
          </a:p>
          <a:p>
            <a:pPr marL="1077913" indent="-285750" algn="just">
              <a:spcBef>
                <a:spcPts val="0"/>
              </a:spcBef>
              <a:buClr>
                <a:schemeClr val="bg1">
                  <a:lumMod val="10000"/>
                </a:schemeClr>
              </a:buClr>
              <a:buSzPct val="90000"/>
              <a:buFont typeface="Wingdings" panose="05000000000000000000" pitchFamily="2" charset="2"/>
              <a:buChar char="ü"/>
              <a:defRPr/>
            </a:pPr>
            <a:r>
              <a:rPr lang="fr-FR" sz="1500" i="1" dirty="0">
                <a:solidFill>
                  <a:schemeClr val="bg1">
                    <a:lumMod val="10000"/>
                  </a:schemeClr>
                </a:solidFill>
                <a:latin typeface="Candara" panose="020E0502030303020204" pitchFamily="34" charset="0"/>
                <a:cs typeface="Sakkal Majalla" panose="02000000000000000000" pitchFamily="2" charset="-78"/>
              </a:rPr>
              <a:t>Les autres présidents des communes concernées sont considérés des vice-présidents ;</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Secrétaire du conseil et son adjoint </a:t>
            </a:r>
            <a:r>
              <a:rPr lang="fr-FR" sz="1500" i="1" dirty="0">
                <a:solidFill>
                  <a:schemeClr val="bg1">
                    <a:lumMod val="10000"/>
                  </a:schemeClr>
                </a:solidFill>
                <a:latin typeface="Candara" panose="020E0502030303020204" pitchFamily="34" charset="0"/>
                <a:cs typeface="Sakkal Majalla" panose="02000000000000000000" pitchFamily="2" charset="-78"/>
              </a:rPr>
              <a:t>sont élus par le Conseil de l’</a:t>
            </a:r>
            <a:r>
              <a:rPr lang="fr-FR" sz="1500" b="1" i="1" dirty="0">
                <a:solidFill>
                  <a:schemeClr val="bg1">
                    <a:lumMod val="10000"/>
                  </a:schemeClr>
                </a:solidFill>
                <a:latin typeface="Candara" panose="020E0502030303020204" pitchFamily="34" charset="0"/>
                <a:cs typeface="Sakkal Majalla" panose="02000000000000000000" pitchFamily="2" charset="-78"/>
              </a:rPr>
              <a:t>ECI</a:t>
            </a:r>
            <a:r>
              <a:rPr lang="fr-FR" sz="1500" i="1" dirty="0">
                <a:solidFill>
                  <a:schemeClr val="bg1">
                    <a:lumMod val="10000"/>
                  </a:schemeClr>
                </a:solidFill>
                <a:latin typeface="Candara" panose="020E0502030303020204" pitchFamily="34" charset="0"/>
                <a:cs typeface="Sakkal Majalla" panose="02000000000000000000" pitchFamily="2" charset="-78"/>
              </a:rPr>
              <a:t>.</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président du Conseil </a:t>
            </a:r>
            <a:r>
              <a:rPr lang="fr-FR" sz="1500" i="1" dirty="0">
                <a:solidFill>
                  <a:schemeClr val="bg1">
                    <a:lumMod val="10000"/>
                  </a:schemeClr>
                </a:solidFill>
                <a:latin typeface="Candara" panose="020E0502030303020204" pitchFamily="34" charset="0"/>
                <a:cs typeface="Sakkal Majalla" panose="02000000000000000000" pitchFamily="2" charset="-78"/>
              </a:rPr>
              <a:t>exerce, dans la limite des compétences de l’</a:t>
            </a:r>
            <a:r>
              <a:rPr lang="fr-FR" sz="1500" b="1" i="1" dirty="0">
                <a:solidFill>
                  <a:schemeClr val="bg1">
                    <a:lumMod val="10000"/>
                  </a:schemeClr>
                </a:solidFill>
                <a:latin typeface="Candara" panose="020E0502030303020204" pitchFamily="34" charset="0"/>
                <a:cs typeface="Sakkal Majalla" panose="02000000000000000000" pitchFamily="2" charset="-78"/>
              </a:rPr>
              <a:t>ECI</a:t>
            </a:r>
            <a:r>
              <a:rPr lang="fr-FR" sz="1500" i="1" dirty="0">
                <a:solidFill>
                  <a:schemeClr val="bg1">
                    <a:lumMod val="10000"/>
                  </a:schemeClr>
                </a:solidFill>
                <a:latin typeface="Candara" panose="020E0502030303020204" pitchFamily="34" charset="0"/>
                <a:cs typeface="Sakkal Majalla" panose="02000000000000000000" pitchFamily="2" charset="-78"/>
              </a:rPr>
              <a:t>, les attributions du président du conseil de la commune ;</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Directeur : </a:t>
            </a:r>
            <a:r>
              <a:rPr lang="fr-FR" sz="1500" i="1" dirty="0">
                <a:solidFill>
                  <a:schemeClr val="bg1">
                    <a:lumMod val="10000"/>
                  </a:schemeClr>
                </a:solidFill>
                <a:latin typeface="Candara" panose="020E0502030303020204" pitchFamily="34" charset="0"/>
                <a:cs typeface="Sakkal Majalla" panose="02000000000000000000" pitchFamily="2" charset="-78"/>
              </a:rPr>
              <a:t>l’</a:t>
            </a:r>
            <a:r>
              <a:rPr lang="fr-FR" sz="1500" b="1" i="1" dirty="0">
                <a:solidFill>
                  <a:schemeClr val="bg1">
                    <a:lumMod val="10000"/>
                  </a:schemeClr>
                </a:solidFill>
                <a:latin typeface="Candara" panose="020E0502030303020204" pitchFamily="34" charset="0"/>
                <a:cs typeface="Sakkal Majalla" panose="02000000000000000000" pitchFamily="2" charset="-78"/>
              </a:rPr>
              <a:t>ECI </a:t>
            </a:r>
            <a:r>
              <a:rPr lang="fr-FR" sz="1500" i="1" dirty="0">
                <a:solidFill>
                  <a:schemeClr val="bg1">
                    <a:lumMod val="10000"/>
                  </a:schemeClr>
                </a:solidFill>
                <a:latin typeface="Candara" panose="020E0502030303020204" pitchFamily="34" charset="0"/>
                <a:cs typeface="Sakkal Majalla" panose="02000000000000000000" pitchFamily="2" charset="-78"/>
              </a:rPr>
              <a:t>dispose d'une administration supervisée par un directeur, sous la responsabilité et le contrôle du président du conseil de l'établissement.</a:t>
            </a:r>
          </a:p>
        </p:txBody>
      </p:sp>
      <p:sp>
        <p:nvSpPr>
          <p:cNvPr id="4" name="Rectangle 3"/>
          <p:cNvSpPr/>
          <p:nvPr/>
        </p:nvSpPr>
        <p:spPr>
          <a:xfrm>
            <a:off x="1215118" y="476672"/>
            <a:ext cx="7461338"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Etablissements de Coopération Intercommunale (ECI)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11</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00547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80014"/>
            <a:ext cx="7632848" cy="4893647"/>
          </a:xfrm>
          <a:prstGeom prst="rect">
            <a:avLst/>
          </a:prstGeom>
        </p:spPr>
        <p:txBody>
          <a:bodyPr wrap="square">
            <a:spAutoFit/>
          </a:bodyPr>
          <a:lstStyle/>
          <a:p>
            <a:pPr marL="285750" indent="-285750" algn="just" defTabSz="534988">
              <a:spcBef>
                <a:spcPts val="0"/>
              </a:spcBef>
              <a:buClr>
                <a:schemeClr val="bg1">
                  <a:lumMod val="10000"/>
                </a:schemeClr>
              </a:buClr>
              <a:buSzPct val="90000"/>
              <a:buFont typeface="Wingdings" panose="05000000000000000000"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Le régime financier de l’ECI:</a:t>
            </a:r>
          </a:p>
          <a:p>
            <a:pPr marL="449263" indent="-285750" algn="just">
              <a:spcBef>
                <a:spcPts val="1200"/>
              </a:spcBef>
              <a:buClr>
                <a:srgbClr val="0307BD"/>
              </a:buClr>
              <a:buSzPct val="90000"/>
              <a:buFont typeface="Wingdings 3" panose="05040102010807070707" pitchFamily="18" charset="2"/>
              <a:buChar char="¢"/>
              <a:defRPr/>
            </a:pPr>
            <a:r>
              <a:rPr lang="fr-FR" sz="1800" b="1" i="1" dirty="0">
                <a:solidFill>
                  <a:schemeClr val="bg1">
                    <a:lumMod val="10000"/>
                  </a:schemeClr>
                </a:solidFill>
                <a:latin typeface="Candara" panose="020E0502030303020204" pitchFamily="34" charset="0"/>
                <a:cs typeface="Sakkal Majalla" panose="02000000000000000000" pitchFamily="2" charset="-78"/>
              </a:rPr>
              <a:t>Les ressources financières de ECI : </a:t>
            </a:r>
            <a:endParaRPr lang="fr-FR" sz="1800" i="1" dirty="0">
              <a:solidFill>
                <a:schemeClr val="bg1">
                  <a:lumMod val="10000"/>
                </a:schemeClr>
              </a:solidFill>
              <a:latin typeface="Candara" panose="020E0502030303020204" pitchFamily="34" charset="0"/>
              <a:cs typeface="Sakkal Majalla" panose="02000000000000000000" pitchFamily="2" charset="-78"/>
            </a:endParaRP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contributions des communes membres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subventions de l'Etat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recettes afférentes aux services transférés à l’ECI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redevances et rémunérations pour services rendus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revenus de la gestion du patrimoine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 produit des emprunts autorisés ;</a:t>
            </a:r>
          </a:p>
          <a:p>
            <a:pPr marL="993775" lvl="0" indent="-285750" algn="just" defTabSz="801688">
              <a:spcBef>
                <a:spcPts val="600"/>
              </a:spcBef>
              <a:buClr>
                <a:srgbClr val="0307BD"/>
              </a:buClr>
              <a:buSzPct val="90000"/>
              <a:buFont typeface="Wingdings" panose="05000000000000000000" pitchFamily="2" charset="2"/>
              <a:buChar char="Ø"/>
              <a:defRPr/>
            </a:pPr>
            <a:r>
              <a:rPr lang="fr-FR" sz="1400" i="1" dirty="0">
                <a:solidFill>
                  <a:schemeClr val="bg1">
                    <a:lumMod val="10000"/>
                  </a:schemeClr>
                </a:solidFill>
                <a:latin typeface="Candara" panose="020E0502030303020204" pitchFamily="34" charset="0"/>
                <a:cs typeface="Sakkal Majalla" panose="02000000000000000000" pitchFamily="2" charset="-78"/>
              </a:rPr>
              <a:t>les dons et legs et les recettes diverses.</a:t>
            </a:r>
          </a:p>
          <a:p>
            <a:pPr marL="449263" indent="-285750" algn="just" defTabSz="801688">
              <a:spcBef>
                <a:spcPts val="1800"/>
              </a:spcBef>
              <a:buClr>
                <a:srgbClr val="0307BD"/>
              </a:buClr>
              <a:buSzPct val="90000"/>
              <a:buFont typeface="Wingdings 3" panose="05040102010807070707" pitchFamily="18" charset="2"/>
              <a:buChar char="¢"/>
              <a:defRPr/>
            </a:pPr>
            <a:r>
              <a:rPr lang="fr-FR" sz="1800" b="1" i="1" dirty="0">
                <a:solidFill>
                  <a:schemeClr val="bg1">
                    <a:lumMod val="10000"/>
                  </a:schemeClr>
                </a:solidFill>
                <a:latin typeface="Candara" panose="020E0502030303020204" pitchFamily="34" charset="0"/>
                <a:cs typeface="Sakkal Majalla" panose="02000000000000000000" pitchFamily="2" charset="-78"/>
              </a:rPr>
              <a:t>Les charges des ECI </a:t>
            </a:r>
            <a:r>
              <a:rPr lang="fr-FR" sz="1800" i="1" dirty="0">
                <a:solidFill>
                  <a:schemeClr val="bg1">
                    <a:lumMod val="10000"/>
                  </a:schemeClr>
                </a:solidFill>
                <a:latin typeface="Candara" panose="020E0502030303020204" pitchFamily="34" charset="0"/>
                <a:cs typeface="Sakkal Majalla" panose="02000000000000000000" pitchFamily="2" charset="-78"/>
              </a:rPr>
              <a:t>comprennent </a:t>
            </a:r>
            <a:r>
              <a:rPr lang="fr-FR" sz="1800" b="1" i="1" dirty="0">
                <a:solidFill>
                  <a:schemeClr val="bg1">
                    <a:lumMod val="10000"/>
                  </a:schemeClr>
                </a:solidFill>
                <a:latin typeface="Candara" panose="020E0502030303020204" pitchFamily="34" charset="0"/>
                <a:cs typeface="Sakkal Majalla" panose="02000000000000000000" pitchFamily="2" charset="-78"/>
              </a:rPr>
              <a:t>: </a:t>
            </a:r>
          </a:p>
          <a:p>
            <a:pPr marL="993775" indent="-285750" algn="just" defTabSz="801688">
              <a:spcBef>
                <a:spcPts val="600"/>
              </a:spcBef>
              <a:buClr>
                <a:srgbClr val="0307BD"/>
              </a:buClr>
              <a:buSzPct val="90000"/>
              <a:buFont typeface="Wingdings" panose="05000000000000000000" pitchFamily="2" charset="2"/>
              <a:buChar char="Ø"/>
              <a:defRPr/>
            </a:pPr>
            <a:r>
              <a:rPr lang="fr-FR" sz="1500" i="1" dirty="0">
                <a:solidFill>
                  <a:schemeClr val="bg1">
                    <a:lumMod val="10000"/>
                  </a:schemeClr>
                </a:solidFill>
                <a:latin typeface="Candara" panose="020E0502030303020204" pitchFamily="34" charset="0"/>
                <a:cs typeface="Sakkal Majalla" panose="02000000000000000000" pitchFamily="2" charset="-78"/>
              </a:rPr>
              <a:t>les dépenses de fonctionnement et d'équipement nécessaires pour la réalisation des opérations et l'exercice des compétences objet de leurs créations.</a:t>
            </a:r>
          </a:p>
          <a:p>
            <a:pPr marL="449263" indent="-285750" algn="just" defTabSz="801688">
              <a:spcBef>
                <a:spcPts val="1200"/>
              </a:spcBef>
              <a:buClr>
                <a:srgbClr val="0307BD"/>
              </a:buClr>
              <a:buSzPct val="90000"/>
              <a:buFont typeface="Wingdings 3" panose="05040102010807070707" pitchFamily="18" charset="2"/>
              <a:buChar char="¢"/>
              <a:defRPr/>
            </a:pPr>
            <a:r>
              <a:rPr lang="fr-FR" sz="1800" b="1" i="1" dirty="0">
                <a:solidFill>
                  <a:schemeClr val="bg1">
                    <a:lumMod val="10000"/>
                  </a:schemeClr>
                </a:solidFill>
                <a:latin typeface="Candara" panose="020E0502030303020204" pitchFamily="34" charset="0"/>
                <a:cs typeface="Sakkal Majalla" panose="02000000000000000000" pitchFamily="2" charset="-78"/>
              </a:rPr>
              <a:t>Contributions financières des communes membres:</a:t>
            </a:r>
          </a:p>
          <a:p>
            <a:pPr marL="993775" indent="-285750" algn="just" defTabSz="801688">
              <a:spcBef>
                <a:spcPts val="600"/>
              </a:spcBef>
              <a:buClr>
                <a:srgbClr val="0307BD"/>
              </a:buClr>
              <a:buSzPct val="90000"/>
              <a:buFont typeface="Wingdings" panose="05000000000000000000" pitchFamily="2" charset="2"/>
              <a:buChar char="Ø"/>
              <a:defRPr/>
            </a:pPr>
            <a:r>
              <a:rPr lang="fr-FR" sz="1500" i="1" dirty="0">
                <a:solidFill>
                  <a:schemeClr val="bg1">
                    <a:lumMod val="10000"/>
                  </a:schemeClr>
                </a:solidFill>
                <a:latin typeface="Candara" panose="020E0502030303020204" pitchFamily="34" charset="0"/>
                <a:cs typeface="Sakkal Majalla" panose="02000000000000000000" pitchFamily="2" charset="-78"/>
              </a:rPr>
              <a:t>Les contributions qui doivent être transférées au profit des ECI sont des </a:t>
            </a:r>
            <a:r>
              <a:rPr lang="fr-FR" sz="1500" b="1" i="1" dirty="0">
                <a:solidFill>
                  <a:srgbClr val="0307BD"/>
                </a:solidFill>
                <a:latin typeface="Candara" panose="020E0502030303020204" pitchFamily="34" charset="0"/>
                <a:cs typeface="Sakkal Majalla" panose="02000000000000000000" pitchFamily="2" charset="-78"/>
              </a:rPr>
              <a:t>dépenses </a:t>
            </a:r>
            <a:r>
              <a:rPr lang="fr-FR" sz="1500" b="1" i="1">
                <a:solidFill>
                  <a:srgbClr val="0307BD"/>
                </a:solidFill>
                <a:latin typeface="Candara" panose="020E0502030303020204" pitchFamily="34" charset="0"/>
                <a:cs typeface="Sakkal Majalla" panose="02000000000000000000" pitchFamily="2" charset="-78"/>
              </a:rPr>
              <a:t>obligatoires pour les </a:t>
            </a:r>
            <a:r>
              <a:rPr lang="fr-FR" sz="1500" b="1" i="1" dirty="0">
                <a:solidFill>
                  <a:srgbClr val="0307BD"/>
                </a:solidFill>
                <a:latin typeface="Candara" panose="020E0502030303020204" pitchFamily="34" charset="0"/>
                <a:cs typeface="Sakkal Majalla" panose="02000000000000000000" pitchFamily="2" charset="-78"/>
              </a:rPr>
              <a:t>communes membres</a:t>
            </a:r>
            <a:r>
              <a:rPr lang="fr-FR" sz="1500" i="1" dirty="0">
                <a:solidFill>
                  <a:schemeClr val="bg1">
                    <a:lumMod val="10000"/>
                  </a:schemeClr>
                </a:solidFill>
                <a:latin typeface="Candara" panose="020E0502030303020204" pitchFamily="34" charset="0"/>
                <a:cs typeface="Sakkal Majalla" panose="02000000000000000000" pitchFamily="2" charset="-78"/>
              </a:rPr>
              <a:t>.</a:t>
            </a:r>
          </a:p>
        </p:txBody>
      </p:sp>
      <p:sp>
        <p:nvSpPr>
          <p:cNvPr id="4" name="Rectangle 3"/>
          <p:cNvSpPr/>
          <p:nvPr/>
        </p:nvSpPr>
        <p:spPr>
          <a:xfrm>
            <a:off x="1215118" y="476672"/>
            <a:ext cx="7461338"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Etablissements de Coopération Intercommunale (ECI)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12</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400816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80014"/>
            <a:ext cx="7632848" cy="4909036"/>
          </a:xfrm>
          <a:prstGeom prst="rect">
            <a:avLst/>
          </a:prstGeom>
        </p:spPr>
        <p:txBody>
          <a:bodyPr wrap="square">
            <a:spAutoFit/>
          </a:bodyPr>
          <a:lstStyle/>
          <a:p>
            <a:pPr marL="285750" indent="-285750" algn="just" defTabSz="534988">
              <a:spcBef>
                <a:spcPts val="0"/>
              </a:spcBef>
              <a:buClr>
                <a:schemeClr val="bg1">
                  <a:lumMod val="10000"/>
                </a:schemeClr>
              </a:buClr>
              <a:buSzPct val="90000"/>
              <a:buFont typeface="Wingdings" panose="05000000000000000000"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Statut de l’ECI:</a:t>
            </a:r>
          </a:p>
          <a:p>
            <a:pPr marL="449263" indent="-285750" algn="just">
              <a:spcBef>
                <a:spcPts val="1200"/>
              </a:spcBef>
              <a:buClr>
                <a:srgbClr val="0307BD"/>
              </a:buClr>
              <a:buSzPct val="90000"/>
              <a:buFont typeface="Wingdings 3" panose="05040102010807070707" pitchFamily="18" charset="2"/>
              <a:buChar char="¢"/>
              <a:defRPr/>
            </a:pPr>
            <a:r>
              <a:rPr lang="fr-FR" sz="1500" i="1" dirty="0">
                <a:solidFill>
                  <a:schemeClr val="bg1">
                    <a:lumMod val="10000"/>
                  </a:schemeClr>
                </a:solidFill>
                <a:latin typeface="Candara" panose="020E0502030303020204" pitchFamily="34" charset="0"/>
                <a:cs typeface="Sakkal Majalla" panose="02000000000000000000" pitchFamily="2" charset="-78"/>
              </a:rPr>
              <a:t>Les </a:t>
            </a:r>
            <a:r>
              <a:rPr lang="fr-FR" sz="1500" b="1" i="1" dirty="0">
                <a:solidFill>
                  <a:schemeClr val="bg1">
                    <a:lumMod val="10000"/>
                  </a:schemeClr>
                </a:solidFill>
                <a:latin typeface="Candara" panose="020E0502030303020204" pitchFamily="34" charset="0"/>
                <a:cs typeface="Sakkal Majalla" panose="02000000000000000000" pitchFamily="2" charset="-78"/>
              </a:rPr>
              <a:t>ECI</a:t>
            </a:r>
            <a:r>
              <a:rPr lang="fr-FR" sz="1500" i="1" dirty="0">
                <a:solidFill>
                  <a:schemeClr val="bg1">
                    <a:lumMod val="10000"/>
                  </a:schemeClr>
                </a:solidFill>
                <a:latin typeface="Candara" panose="020E0502030303020204" pitchFamily="34" charset="0"/>
                <a:cs typeface="Sakkal Majalla" panose="02000000000000000000" pitchFamily="2" charset="-78"/>
              </a:rPr>
              <a:t> sont soumises aux mêmes règles applicables aux communes relatives au statut de l'élu, au contrôle des actes des communes et au régime de réunion de ses conseils et ses délibérations ainsi que les règles financières et comptables ;</a:t>
            </a:r>
          </a:p>
          <a:p>
            <a:pPr marL="449263" indent="-285750" algn="just">
              <a:spcBef>
                <a:spcPts val="1200"/>
              </a:spcBef>
              <a:buClr>
                <a:srgbClr val="0307BD"/>
              </a:buClr>
              <a:buSzPct val="90000"/>
              <a:buFont typeface="Wingdings 3" panose="05040102010807070707" pitchFamily="18" charset="2"/>
              <a:buChar char="¢"/>
              <a:defRPr/>
            </a:pPr>
            <a:r>
              <a:rPr lang="fr-FR" sz="1500" i="1" dirty="0">
                <a:solidFill>
                  <a:schemeClr val="bg1">
                    <a:lumMod val="10000"/>
                  </a:schemeClr>
                </a:solidFill>
                <a:latin typeface="Candara" panose="020E0502030303020204" pitchFamily="34" charset="0"/>
                <a:cs typeface="Sakkal Majalla" panose="02000000000000000000" pitchFamily="2" charset="-78"/>
              </a:rPr>
              <a:t>L’</a:t>
            </a:r>
            <a:r>
              <a:rPr lang="fr-FR" sz="1500" b="1" i="1" dirty="0">
                <a:solidFill>
                  <a:schemeClr val="bg1">
                    <a:lumMod val="10000"/>
                  </a:schemeClr>
                </a:solidFill>
                <a:latin typeface="Candara" panose="020E0502030303020204" pitchFamily="34" charset="0"/>
                <a:cs typeface="Sakkal Majalla" panose="02000000000000000000" pitchFamily="2" charset="-78"/>
              </a:rPr>
              <a:t>ECI</a:t>
            </a:r>
            <a:r>
              <a:rPr lang="fr-FR" sz="1500" i="1" dirty="0">
                <a:solidFill>
                  <a:schemeClr val="bg1">
                    <a:lumMod val="10000"/>
                  </a:schemeClr>
                </a:solidFill>
                <a:latin typeface="Candara" panose="020E0502030303020204" pitchFamily="34" charset="0"/>
                <a:cs typeface="Sakkal Majalla" panose="02000000000000000000" pitchFamily="2" charset="-78"/>
              </a:rPr>
              <a:t> est subrogé aux communes le constituant dans leurs droits et obligations relatifs aux conventions et contrats conclus par lesdites communes avant la constitution de l'établissement ou l'adhésion d'une autre commune ;</a:t>
            </a:r>
          </a:p>
          <a:p>
            <a:pPr marL="449263" indent="-285750" algn="just">
              <a:spcBef>
                <a:spcPts val="1200"/>
              </a:spcBef>
              <a:spcAft>
                <a:spcPts val="600"/>
              </a:spcAft>
              <a:buClr>
                <a:srgbClr val="0307BD"/>
              </a:buClr>
              <a:buSzPct val="90000"/>
              <a:buFont typeface="Wingdings 3" panose="05040102010807070707" pitchFamily="18" charset="2"/>
              <a:buChar char="¢"/>
              <a:defRPr/>
            </a:pPr>
            <a:r>
              <a:rPr lang="fr-FR" sz="1600" b="1" i="1" dirty="0">
                <a:solidFill>
                  <a:schemeClr val="bg1">
                    <a:lumMod val="10000"/>
                  </a:schemeClr>
                </a:solidFill>
                <a:latin typeface="Candara" panose="020E0502030303020204" pitchFamily="34" charset="0"/>
                <a:cs typeface="Sakkal Majalla" panose="02000000000000000000" pitchFamily="2" charset="-78"/>
              </a:rPr>
              <a:t>Dissolution de l’ECI et retrait d’une commune de l’ECI:  </a:t>
            </a:r>
          </a:p>
          <a:p>
            <a:pPr marL="715963" lvl="0"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l’ECI </a:t>
            </a:r>
            <a:r>
              <a:rPr lang="fr-FR" sz="1500" i="1" dirty="0">
                <a:solidFill>
                  <a:schemeClr val="bg1">
                    <a:lumMod val="10000"/>
                  </a:schemeClr>
                </a:solidFill>
                <a:latin typeface="Candara" panose="020E0502030303020204" pitchFamily="34" charset="0"/>
                <a:cs typeface="Sakkal Majalla" panose="02000000000000000000" pitchFamily="2" charset="-78"/>
              </a:rPr>
              <a:t>est </a:t>
            </a:r>
            <a:r>
              <a:rPr lang="fr-FR" sz="1500" b="1" i="1" dirty="0">
                <a:solidFill>
                  <a:schemeClr val="bg1">
                    <a:lumMod val="10000"/>
                  </a:schemeClr>
                </a:solidFill>
                <a:latin typeface="Candara" panose="020E0502030303020204" pitchFamily="34" charset="0"/>
                <a:cs typeface="Sakkal Majalla" panose="02000000000000000000" pitchFamily="2" charset="-78"/>
              </a:rPr>
              <a:t>dissous</a:t>
            </a:r>
            <a:r>
              <a:rPr lang="fr-FR" sz="1500" i="1" dirty="0">
                <a:solidFill>
                  <a:schemeClr val="bg1">
                    <a:lumMod val="10000"/>
                  </a:schemeClr>
                </a:solidFill>
                <a:latin typeface="Candara" panose="020E0502030303020204" pitchFamily="34" charset="0"/>
                <a:cs typeface="Sakkal Majalla" panose="02000000000000000000" pitchFamily="2" charset="-78"/>
              </a:rPr>
              <a:t> dans les cas suivants :</a:t>
            </a:r>
          </a:p>
          <a:p>
            <a:pPr marL="982663" lvl="0" indent="-266700" algn="just">
              <a:spcBef>
                <a:spcPts val="0"/>
              </a:spcBef>
              <a:buClr>
                <a:schemeClr val="bg1">
                  <a:lumMod val="10000"/>
                </a:schemeClr>
              </a:buClr>
              <a:buSzPct val="90000"/>
              <a:buFont typeface="Wingdings" panose="05000000000000000000" pitchFamily="2" charset="2"/>
              <a:buChar char="ü"/>
              <a:defRPr/>
            </a:pPr>
            <a:r>
              <a:rPr lang="fr-FR" sz="1400" i="1" dirty="0">
                <a:solidFill>
                  <a:schemeClr val="bg1">
                    <a:lumMod val="10000"/>
                  </a:schemeClr>
                </a:solidFill>
                <a:latin typeface="Candara" panose="020E0502030303020204" pitchFamily="34" charset="0"/>
                <a:cs typeface="Sakkal Majalla" panose="02000000000000000000" pitchFamily="2" charset="-78"/>
              </a:rPr>
              <a:t>de plein droit, après l'écoulement d'une année au moins depuis sa constitution sans qu'il ait exercé aucune des activités pour lesquelles il a été constitué ;</a:t>
            </a:r>
          </a:p>
          <a:p>
            <a:pPr marL="982663" lvl="0" indent="-266700" algn="just">
              <a:spcBef>
                <a:spcPts val="0"/>
              </a:spcBef>
              <a:buClr>
                <a:schemeClr val="bg1">
                  <a:lumMod val="10000"/>
                </a:schemeClr>
              </a:buClr>
              <a:buSzPct val="90000"/>
              <a:buFont typeface="Wingdings" panose="05000000000000000000" pitchFamily="2" charset="2"/>
              <a:buChar char="ü"/>
              <a:defRPr/>
            </a:pPr>
            <a:r>
              <a:rPr lang="fr-FR" sz="1400" i="1" dirty="0">
                <a:solidFill>
                  <a:schemeClr val="bg1">
                    <a:lumMod val="10000"/>
                  </a:schemeClr>
                </a:solidFill>
                <a:latin typeface="Candara" panose="020E0502030303020204" pitchFamily="34" charset="0"/>
                <a:cs typeface="Sakkal Majalla" panose="02000000000000000000" pitchFamily="2" charset="-78"/>
              </a:rPr>
              <a:t>à l'extinction de l'objet pour lequel il a été créé ;</a:t>
            </a:r>
          </a:p>
          <a:p>
            <a:pPr marL="982663" lvl="0" indent="-266700" algn="just">
              <a:spcBef>
                <a:spcPts val="0"/>
              </a:spcBef>
              <a:buClr>
                <a:schemeClr val="bg1">
                  <a:lumMod val="10000"/>
                </a:schemeClr>
              </a:buClr>
              <a:buSzPct val="90000"/>
              <a:buFont typeface="Wingdings" panose="05000000000000000000" pitchFamily="2" charset="2"/>
              <a:buChar char="ü"/>
              <a:defRPr/>
            </a:pPr>
            <a:r>
              <a:rPr lang="fr-FR" sz="1400" i="1" dirty="0">
                <a:solidFill>
                  <a:schemeClr val="bg1">
                    <a:lumMod val="10000"/>
                  </a:schemeClr>
                </a:solidFill>
                <a:latin typeface="Candara" panose="020E0502030303020204" pitchFamily="34" charset="0"/>
                <a:cs typeface="Sakkal Majalla" panose="02000000000000000000" pitchFamily="2" charset="-78"/>
              </a:rPr>
              <a:t>suite à un commun accord entre les conseils des communes constituant l'établissement ;</a:t>
            </a:r>
          </a:p>
          <a:p>
            <a:pPr marL="982663" lvl="0" indent="-266700" algn="just">
              <a:spcBef>
                <a:spcPts val="0"/>
              </a:spcBef>
              <a:buClr>
                <a:schemeClr val="bg1">
                  <a:lumMod val="10000"/>
                </a:schemeClr>
              </a:buClr>
              <a:buSzPct val="90000"/>
              <a:buFont typeface="Wingdings" panose="05000000000000000000" pitchFamily="2" charset="2"/>
              <a:buChar char="ü"/>
              <a:defRPr/>
            </a:pPr>
            <a:r>
              <a:rPr lang="fr-FR" sz="1400" i="1" dirty="0">
                <a:solidFill>
                  <a:schemeClr val="bg1">
                    <a:lumMod val="10000"/>
                  </a:schemeClr>
                </a:solidFill>
                <a:latin typeface="Candara" panose="020E0502030303020204" pitchFamily="34" charset="0"/>
                <a:cs typeface="Sakkal Majalla" panose="02000000000000000000" pitchFamily="2" charset="-78"/>
              </a:rPr>
              <a:t>sur demande motivée de la majorité des conseils des communes formant l'établissement.</a:t>
            </a:r>
          </a:p>
          <a:p>
            <a:pPr marL="982663" indent="-266700" algn="just">
              <a:spcBef>
                <a:spcPts val="0"/>
              </a:spcBef>
              <a:buClr>
                <a:schemeClr val="bg1">
                  <a:lumMod val="10000"/>
                </a:schemeClr>
              </a:buClr>
              <a:buSzPct val="90000"/>
              <a:buFont typeface="Wingdings" panose="05000000000000000000" pitchFamily="2" charset="2"/>
              <a:buChar char="ü"/>
              <a:defRPr/>
            </a:pPr>
            <a:r>
              <a:rPr lang="fr-FR" sz="1400" i="1" dirty="0">
                <a:solidFill>
                  <a:schemeClr val="bg1">
                    <a:lumMod val="10000"/>
                  </a:schemeClr>
                </a:solidFill>
                <a:latin typeface="Candara" panose="020E0502030303020204" pitchFamily="34" charset="0"/>
                <a:cs typeface="Sakkal Majalla" panose="02000000000000000000" pitchFamily="2" charset="-78"/>
              </a:rPr>
              <a:t>En cas de suspension ou de dissolution du conseil de l’</a:t>
            </a:r>
            <a:r>
              <a:rPr lang="fr-FR" sz="1400" b="1" i="1" dirty="0">
                <a:solidFill>
                  <a:schemeClr val="bg1">
                    <a:lumMod val="10000"/>
                  </a:schemeClr>
                </a:solidFill>
                <a:latin typeface="Candara" panose="020E0502030303020204" pitchFamily="34" charset="0"/>
                <a:cs typeface="Sakkal Majalla" panose="02000000000000000000" pitchFamily="2" charset="-78"/>
              </a:rPr>
              <a:t>ECI</a:t>
            </a:r>
            <a:r>
              <a:rPr lang="fr-FR" sz="1400" i="1" dirty="0">
                <a:solidFill>
                  <a:schemeClr val="bg1">
                    <a:lumMod val="10000"/>
                  </a:schemeClr>
                </a:solidFill>
                <a:latin typeface="Candara" panose="020E0502030303020204" pitchFamily="34" charset="0"/>
                <a:cs typeface="Sakkal Majalla" panose="02000000000000000000" pitchFamily="2" charset="-78"/>
              </a:rPr>
              <a:t>, une </a:t>
            </a:r>
            <a:r>
              <a:rPr lang="fr-FR" sz="1400" i="1" dirty="0">
                <a:solidFill>
                  <a:srgbClr val="0307BD"/>
                </a:solidFill>
                <a:latin typeface="Candara" panose="020E0502030303020204" pitchFamily="34" charset="0"/>
                <a:cs typeface="Sakkal Majalla" panose="02000000000000000000" pitchFamily="2" charset="-78"/>
              </a:rPr>
              <a:t>délégation spéciale </a:t>
            </a:r>
            <a:r>
              <a:rPr lang="fr-FR" sz="1400" i="1" dirty="0">
                <a:solidFill>
                  <a:schemeClr val="bg1">
                    <a:lumMod val="10000"/>
                  </a:schemeClr>
                </a:solidFill>
                <a:latin typeface="Candara" panose="020E0502030303020204" pitchFamily="34" charset="0"/>
                <a:cs typeface="Sakkal Majalla" panose="02000000000000000000" pitchFamily="2" charset="-78"/>
              </a:rPr>
              <a:t>doit être nommée par arrêté</a:t>
            </a:r>
            <a:r>
              <a:rPr lang="fr-FR" sz="1400" i="1" dirty="0">
                <a:solidFill>
                  <a:srgbClr val="0307BD"/>
                </a:solidFill>
                <a:latin typeface="Candara" panose="020E0502030303020204" pitchFamily="34" charset="0"/>
                <a:cs typeface="Sakkal Majalla" panose="02000000000000000000" pitchFamily="2" charset="-78"/>
              </a:rPr>
              <a:t> du Ministre de l’Intérieur</a:t>
            </a:r>
            <a:r>
              <a:rPr lang="fr-FR" sz="1400" i="1" dirty="0">
                <a:solidFill>
                  <a:schemeClr val="bg1">
                    <a:lumMod val="10000"/>
                  </a:schemeClr>
                </a:solidFill>
                <a:latin typeface="Candara" panose="020E0502030303020204" pitchFamily="34" charset="0"/>
                <a:cs typeface="Sakkal Majalla" panose="02000000000000000000" pitchFamily="2" charset="-78"/>
              </a:rPr>
              <a:t> .</a:t>
            </a:r>
          </a:p>
          <a:p>
            <a:pPr marL="715963" indent="-285750" algn="just" defTabSz="801688">
              <a:spcBef>
                <a:spcPts val="600"/>
              </a:spcBef>
              <a:buClr>
                <a:schemeClr val="accent2">
                  <a:lumMod val="50000"/>
                </a:schemeClr>
              </a:buClr>
              <a:buSzPct val="90000"/>
              <a:buFont typeface="Wingdings" panose="05000000000000000000" pitchFamily="2" charset="2"/>
              <a:buChar char="Ø"/>
              <a:defRPr/>
            </a:pPr>
            <a:r>
              <a:rPr lang="fr-FR" sz="1500" b="1" i="1" dirty="0">
                <a:solidFill>
                  <a:schemeClr val="bg1">
                    <a:lumMod val="10000"/>
                  </a:schemeClr>
                </a:solidFill>
                <a:latin typeface="Candara" panose="020E0502030303020204" pitchFamily="34" charset="0"/>
                <a:cs typeface="Sakkal Majalla" panose="02000000000000000000" pitchFamily="2" charset="-78"/>
              </a:rPr>
              <a:t>Le retrait d’une commune de l’ECI </a:t>
            </a:r>
            <a:r>
              <a:rPr lang="fr-FR" sz="1500" b="1" i="1" dirty="0">
                <a:solidFill>
                  <a:srgbClr val="0307BD"/>
                </a:solidFill>
                <a:latin typeface="Candara" panose="020E0502030303020204" pitchFamily="34" charset="0"/>
                <a:cs typeface="Sakkal Majalla" panose="02000000000000000000" pitchFamily="2" charset="-78"/>
              </a:rPr>
              <a:t>est</a:t>
            </a:r>
            <a:r>
              <a:rPr lang="fr-FR" sz="1500" i="1" dirty="0">
                <a:solidFill>
                  <a:srgbClr val="0307BD"/>
                </a:solidFill>
                <a:latin typeface="Candara" panose="020E0502030303020204" pitchFamily="34" charset="0"/>
                <a:cs typeface="Sakkal Majalla" panose="02000000000000000000" pitchFamily="2" charset="-78"/>
              </a:rPr>
              <a:t> </a:t>
            </a:r>
            <a:r>
              <a:rPr lang="fr-FR" sz="1500" b="1" i="1" dirty="0">
                <a:solidFill>
                  <a:srgbClr val="0307BD"/>
                </a:solidFill>
                <a:latin typeface="Candara" panose="020E0502030303020204" pitchFamily="34" charset="0"/>
                <a:cs typeface="Sakkal Majalla" panose="02000000000000000000" pitchFamily="2" charset="-78"/>
              </a:rPr>
              <a:t>déclaré</a:t>
            </a:r>
            <a:r>
              <a:rPr lang="fr-FR" sz="1500" i="1" dirty="0">
                <a:solidFill>
                  <a:schemeClr val="bg1">
                    <a:lumMod val="10000"/>
                  </a:schemeClr>
                </a:solidFill>
                <a:latin typeface="Candara" panose="020E0502030303020204" pitchFamily="34" charset="0"/>
                <a:cs typeface="Sakkal Majalla" panose="02000000000000000000" pitchFamily="2" charset="-78"/>
              </a:rPr>
              <a:t>, </a:t>
            </a:r>
            <a:r>
              <a:rPr lang="fr-FR" sz="1400" i="1" dirty="0">
                <a:solidFill>
                  <a:srgbClr val="0307BD"/>
                </a:solidFill>
                <a:latin typeface="Candara" panose="020E0502030303020204" pitchFamily="34" charset="0"/>
                <a:cs typeface="Sakkal Majalla" panose="02000000000000000000" pitchFamily="2" charset="-78"/>
              </a:rPr>
              <a:t>selon les formes prévues dans la convention</a:t>
            </a:r>
            <a:r>
              <a:rPr lang="fr-FR" sz="1500" i="1" dirty="0">
                <a:solidFill>
                  <a:schemeClr val="bg1">
                    <a:lumMod val="10000"/>
                  </a:schemeClr>
                </a:solidFill>
                <a:latin typeface="Candara" panose="020E0502030303020204" pitchFamily="34" charset="0"/>
                <a:cs typeface="Sakkal Majalla" panose="02000000000000000000" pitchFamily="2" charset="-78"/>
              </a:rPr>
              <a:t> de constitution de  l’établissement,  </a:t>
            </a:r>
            <a:r>
              <a:rPr lang="fr-FR" sz="1400" i="1" dirty="0">
                <a:solidFill>
                  <a:srgbClr val="0307BD"/>
                </a:solidFill>
                <a:latin typeface="Candara" panose="020E0502030303020204" pitchFamily="34" charset="0"/>
                <a:cs typeface="Sakkal Majalla" panose="02000000000000000000" pitchFamily="2" charset="-78"/>
              </a:rPr>
              <a:t>par arrêté du Ministre de l’Intérieur</a:t>
            </a:r>
            <a:r>
              <a:rPr lang="fr-FR" sz="1500" i="1" dirty="0">
                <a:solidFill>
                  <a:schemeClr val="bg1">
                    <a:lumMod val="10000"/>
                  </a:schemeClr>
                </a:solidFill>
                <a:latin typeface="Candara" panose="020E0502030303020204" pitchFamily="34" charset="0"/>
                <a:cs typeface="Sakkal Majalla" panose="02000000000000000000" pitchFamily="2" charset="-78"/>
              </a:rPr>
              <a:t>. </a:t>
            </a:r>
          </a:p>
        </p:txBody>
      </p:sp>
      <p:sp>
        <p:nvSpPr>
          <p:cNvPr id="4" name="Rectangle 3"/>
          <p:cNvSpPr/>
          <p:nvPr/>
        </p:nvSpPr>
        <p:spPr>
          <a:xfrm>
            <a:off x="1215118" y="476672"/>
            <a:ext cx="7461338"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Etablissements de Coopération Intercommunale (ECI)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13</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01271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30536"/>
            <a:ext cx="7560840" cy="4678204"/>
          </a:xfrm>
          <a:prstGeom prst="rect">
            <a:avLst/>
          </a:prstGeom>
        </p:spPr>
        <p:txBody>
          <a:bodyPr wrap="square">
            <a:spAutoFit/>
          </a:bodyPr>
          <a:lstStyle/>
          <a:p>
            <a:pPr marL="285750" indent="-285750" algn="just">
              <a:spcBef>
                <a:spcPts val="1200"/>
              </a:spcBef>
              <a:spcAft>
                <a:spcPts val="600"/>
              </a:spcAft>
              <a:buClr>
                <a:srgbClr val="0307BD"/>
              </a:buClr>
              <a:buSzPct val="90000"/>
              <a:buFont typeface="Wingdings"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Constitution du GCT :</a:t>
            </a:r>
          </a:p>
          <a:p>
            <a:pPr marL="801688" indent="-285750" algn="just">
              <a:spcBef>
                <a:spcPts val="300"/>
              </a:spcBef>
              <a:spcAft>
                <a:spcPts val="300"/>
              </a:spcAft>
              <a:buClr>
                <a:srgbClr val="0307BD"/>
              </a:buClr>
              <a:buSzPct val="90000"/>
              <a:buFont typeface="Wingdings 3" panose="05040102010807070707" pitchFamily="18" charset="2"/>
              <a:buChar char="¢"/>
              <a:defRPr/>
            </a:pPr>
            <a:r>
              <a:rPr lang="fr-FR" sz="1400" i="1" dirty="0">
                <a:solidFill>
                  <a:schemeClr val="bg1">
                    <a:lumMod val="10000"/>
                  </a:schemeClr>
                </a:solidFill>
                <a:latin typeface="Candara" panose="020E0502030303020204" pitchFamily="34" charset="0"/>
                <a:cs typeface="Sakkal Majalla" panose="02000000000000000000" pitchFamily="2" charset="-78"/>
              </a:rPr>
              <a:t>Le</a:t>
            </a:r>
            <a:r>
              <a:rPr lang="fr-FR" sz="1400" b="1" i="1" dirty="0">
                <a:solidFill>
                  <a:schemeClr val="bg1">
                    <a:lumMod val="10000"/>
                  </a:schemeClr>
                </a:solidFill>
                <a:latin typeface="Candara" panose="020E0502030303020204" pitchFamily="34" charset="0"/>
                <a:cs typeface="Sakkal Majalla" panose="02000000000000000000" pitchFamily="2" charset="-78"/>
              </a:rPr>
              <a:t> GCT </a:t>
            </a:r>
            <a:r>
              <a:rPr lang="fr-FR" sz="1400" i="1" dirty="0">
                <a:solidFill>
                  <a:schemeClr val="bg1">
                    <a:lumMod val="10000"/>
                  </a:schemeClr>
                </a:solidFill>
                <a:latin typeface="Candara" panose="020E0502030303020204" pitchFamily="34" charset="0"/>
                <a:cs typeface="Sakkal Majalla" panose="02000000000000000000" pitchFamily="2" charset="-78"/>
              </a:rPr>
              <a:t>peut être constitué, en vertu de </a:t>
            </a:r>
            <a:r>
              <a:rPr lang="fr-FR" sz="1400" i="1" dirty="0">
                <a:solidFill>
                  <a:srgbClr val="0307BD"/>
                </a:solidFill>
                <a:latin typeface="Candara" panose="020E0502030303020204" pitchFamily="34" charset="0"/>
                <a:cs typeface="Sakkal Majalla" panose="02000000000000000000" pitchFamily="2" charset="-78"/>
              </a:rPr>
              <a:t>conventions conclue </a:t>
            </a:r>
            <a:r>
              <a:rPr lang="fr-FR" sz="1400" i="1" dirty="0">
                <a:solidFill>
                  <a:schemeClr val="bg1">
                    <a:lumMod val="10000"/>
                  </a:schemeClr>
                </a:solidFill>
                <a:latin typeface="Candara" panose="020E0502030303020204" pitchFamily="34" charset="0"/>
                <a:cs typeface="Sakkal Majalla" panose="02000000000000000000" pitchFamily="2" charset="-78"/>
              </a:rPr>
              <a:t>par </a:t>
            </a:r>
            <a:r>
              <a:rPr lang="fr-FR" sz="1400" i="1" dirty="0">
                <a:solidFill>
                  <a:srgbClr val="0307BD"/>
                </a:solidFill>
                <a:latin typeface="Candara" panose="020E0502030303020204" pitchFamily="34" charset="0"/>
                <a:cs typeface="Sakkal Majalla" panose="02000000000000000000" pitchFamily="2" charset="-78"/>
              </a:rPr>
              <a:t>une ou plusieurs communes</a:t>
            </a:r>
            <a:r>
              <a:rPr lang="fr-FR" sz="1400" b="1" i="1" dirty="0">
                <a:solidFill>
                  <a:schemeClr val="bg1">
                    <a:lumMod val="10000"/>
                  </a:schemeClr>
                </a:solidFill>
                <a:latin typeface="Candara" panose="020E0502030303020204" pitchFamily="34" charset="0"/>
                <a:cs typeface="Sakkal Majalla" panose="02000000000000000000" pitchFamily="2" charset="-78"/>
              </a:rPr>
              <a:t> </a:t>
            </a:r>
            <a:r>
              <a:rPr lang="fr-FR" sz="1400" i="1" dirty="0">
                <a:solidFill>
                  <a:schemeClr val="bg1">
                    <a:lumMod val="10000"/>
                  </a:schemeClr>
                </a:solidFill>
                <a:latin typeface="Candara" panose="020E0502030303020204" pitchFamily="34" charset="0"/>
                <a:cs typeface="Sakkal Majalla" panose="02000000000000000000" pitchFamily="2" charset="-78"/>
              </a:rPr>
              <a:t>avec </a:t>
            </a:r>
            <a:r>
              <a:rPr lang="fr-FR" sz="1400" i="1" dirty="0">
                <a:solidFill>
                  <a:srgbClr val="0307BD"/>
                </a:solidFill>
                <a:latin typeface="Candara" panose="020E0502030303020204" pitchFamily="34" charset="0"/>
                <a:cs typeface="Sakkal Majalla" panose="02000000000000000000" pitchFamily="2" charset="-78"/>
              </a:rPr>
              <a:t>une ou plusieurs régions</a:t>
            </a:r>
            <a:r>
              <a:rPr lang="fr-FR" sz="1400" i="1" dirty="0">
                <a:solidFill>
                  <a:schemeClr val="bg1">
                    <a:lumMod val="10000"/>
                  </a:schemeClr>
                </a:solidFill>
                <a:latin typeface="Candara" panose="020E0502030303020204" pitchFamily="34" charset="0"/>
                <a:cs typeface="Sakkal Majalla" panose="02000000000000000000" pitchFamily="2" charset="-78"/>
              </a:rPr>
              <a:t>, </a:t>
            </a:r>
            <a:r>
              <a:rPr lang="fr-FR" sz="1400" i="1" dirty="0">
                <a:solidFill>
                  <a:srgbClr val="0307BD"/>
                </a:solidFill>
                <a:latin typeface="Candara" panose="020E0502030303020204" pitchFamily="34" charset="0"/>
                <a:cs typeface="Sakkal Majalla" panose="02000000000000000000" pitchFamily="2" charset="-78"/>
              </a:rPr>
              <a:t>une ou plusieurs préfectures ou provinces</a:t>
            </a:r>
            <a:r>
              <a:rPr lang="fr-FR" sz="1400" i="1" dirty="0">
                <a:solidFill>
                  <a:schemeClr val="bg1">
                    <a:lumMod val="10000"/>
                  </a:schemeClr>
                </a:solidFill>
                <a:latin typeface="Candara" panose="020E0502030303020204" pitchFamily="34" charset="0"/>
                <a:cs typeface="Sakkal Majalla" panose="02000000000000000000" pitchFamily="2" charset="-78"/>
              </a:rPr>
              <a:t> ;</a:t>
            </a:r>
          </a:p>
          <a:p>
            <a:pPr marL="801688" indent="-285750" algn="just">
              <a:spcBef>
                <a:spcPts val="300"/>
              </a:spcBef>
              <a:spcAft>
                <a:spcPts val="300"/>
              </a:spcAft>
              <a:buClr>
                <a:srgbClr val="0307BD"/>
              </a:buClr>
              <a:buSzPct val="90000"/>
              <a:buFont typeface="Wingdings 3" panose="05040102010807070707" pitchFamily="18" charset="2"/>
              <a:buChar char="¢"/>
              <a:defRPr/>
            </a:pPr>
            <a:r>
              <a:rPr lang="fr-FR" sz="1400" i="1" dirty="0">
                <a:solidFill>
                  <a:schemeClr val="bg1">
                    <a:lumMod val="10000"/>
                  </a:schemeClr>
                </a:solidFill>
                <a:latin typeface="Candara" panose="020E0502030303020204" pitchFamily="34" charset="0"/>
                <a:cs typeface="Sakkal Majalla" panose="02000000000000000000" pitchFamily="2" charset="-78"/>
              </a:rPr>
              <a:t>Le</a:t>
            </a:r>
            <a:r>
              <a:rPr lang="fr-FR" sz="1400" b="1" i="1" dirty="0">
                <a:solidFill>
                  <a:schemeClr val="bg1">
                    <a:lumMod val="10000"/>
                  </a:schemeClr>
                </a:solidFill>
                <a:latin typeface="Candara" panose="020E0502030303020204" pitchFamily="34" charset="0"/>
                <a:cs typeface="Sakkal Majalla" panose="02000000000000000000" pitchFamily="2" charset="-78"/>
              </a:rPr>
              <a:t> GCT est </a:t>
            </a:r>
            <a:r>
              <a:rPr lang="fr-FR" sz="1400" i="1" dirty="0">
                <a:solidFill>
                  <a:schemeClr val="bg1">
                    <a:lumMod val="10000"/>
                  </a:schemeClr>
                </a:solidFill>
                <a:latin typeface="Candara" panose="020E0502030303020204" pitchFamily="34" charset="0"/>
                <a:cs typeface="Sakkal Majalla" panose="02000000000000000000" pitchFamily="2" charset="-78"/>
              </a:rPr>
              <a:t>doté de la personnalité morale et de l'autonomie financière ; </a:t>
            </a:r>
          </a:p>
          <a:p>
            <a:pPr marL="801688" indent="-285750" algn="just">
              <a:spcBef>
                <a:spcPts val="300"/>
              </a:spcBef>
              <a:spcAft>
                <a:spcPts val="300"/>
              </a:spcAft>
              <a:buClr>
                <a:srgbClr val="0307BD"/>
              </a:buClr>
              <a:buSzPct val="90000"/>
              <a:buFont typeface="Wingdings 3" panose="05040102010807070707" pitchFamily="18" charset="2"/>
              <a:buChar char="¢"/>
              <a:defRPr/>
            </a:pPr>
            <a:r>
              <a:rPr lang="fr-FR" sz="1400" i="1" dirty="0">
                <a:solidFill>
                  <a:schemeClr val="bg1">
                    <a:lumMod val="10000"/>
                  </a:schemeClr>
                </a:solidFill>
                <a:latin typeface="Candara" panose="020E0502030303020204" pitchFamily="34" charset="0"/>
                <a:cs typeface="Sakkal Majalla" panose="02000000000000000000" pitchFamily="2" charset="-78"/>
              </a:rPr>
              <a:t>Son </a:t>
            </a:r>
            <a:r>
              <a:rPr lang="fr-FR" sz="1400" b="1" i="1" dirty="0">
                <a:solidFill>
                  <a:schemeClr val="bg1">
                    <a:lumMod val="10000"/>
                  </a:schemeClr>
                </a:solidFill>
                <a:latin typeface="Candara" panose="020E0502030303020204" pitchFamily="34" charset="0"/>
                <a:cs typeface="Sakkal Majalla" panose="02000000000000000000" pitchFamily="2" charset="-78"/>
              </a:rPr>
              <a:t>objet</a:t>
            </a:r>
            <a:r>
              <a:rPr lang="fr-FR" sz="1400" i="1" dirty="0">
                <a:solidFill>
                  <a:schemeClr val="bg1">
                    <a:lumMod val="10000"/>
                  </a:schemeClr>
                </a:solidFill>
                <a:latin typeface="Candara" panose="020E0502030303020204" pitchFamily="34" charset="0"/>
                <a:cs typeface="Sakkal Majalla" panose="02000000000000000000" pitchFamily="2" charset="-78"/>
              </a:rPr>
              <a:t> est la </a:t>
            </a:r>
            <a:r>
              <a:rPr lang="fr-FR" sz="1400" i="1" dirty="0">
                <a:solidFill>
                  <a:srgbClr val="0307BD"/>
                </a:solidFill>
                <a:latin typeface="Candara" panose="020E0502030303020204" pitchFamily="34" charset="0"/>
                <a:cs typeface="Sakkal Majalla" panose="02000000000000000000" pitchFamily="2" charset="-78"/>
              </a:rPr>
              <a:t>réalisation d'une œuvre commune ou la gestion d'un service d'intérêt général pour le groupement</a:t>
            </a:r>
            <a:r>
              <a:rPr lang="fr-FR" sz="1400" i="1" dirty="0">
                <a:solidFill>
                  <a:schemeClr val="bg1">
                    <a:lumMod val="10000"/>
                  </a:schemeClr>
                </a:solidFill>
                <a:latin typeface="Candara" panose="020E0502030303020204" pitchFamily="34" charset="0"/>
                <a:cs typeface="Sakkal Majalla" panose="02000000000000000000" pitchFamily="2" charset="-78"/>
              </a:rPr>
              <a:t> ;</a:t>
            </a:r>
          </a:p>
          <a:p>
            <a:pPr marL="801688" indent="-285750" algn="just">
              <a:spcBef>
                <a:spcPts val="300"/>
              </a:spcBef>
              <a:spcAft>
                <a:spcPts val="300"/>
              </a:spcAft>
              <a:buClr>
                <a:srgbClr val="0307BD"/>
              </a:buClr>
              <a:buSzPct val="90000"/>
              <a:buFont typeface="Wingdings 3" panose="05040102010807070707" pitchFamily="18" charset="2"/>
              <a:buChar char="¢"/>
              <a:defRPr/>
            </a:pPr>
            <a:r>
              <a:rPr lang="fr-FR" sz="1400" i="1" dirty="0">
                <a:solidFill>
                  <a:schemeClr val="bg1">
                    <a:lumMod val="10000"/>
                  </a:schemeClr>
                </a:solidFill>
                <a:latin typeface="Candara" panose="020E0502030303020204" pitchFamily="34" charset="0"/>
                <a:cs typeface="Sakkal Majalla" panose="02000000000000000000" pitchFamily="2" charset="-78"/>
              </a:rPr>
              <a:t>Les conventions de constitution fixent </a:t>
            </a:r>
            <a:r>
              <a:rPr lang="fr-FR" sz="1400" i="1" dirty="0">
                <a:solidFill>
                  <a:srgbClr val="0307BD"/>
                </a:solidFill>
                <a:latin typeface="Candara" panose="020E0502030303020204" pitchFamily="34" charset="0"/>
                <a:cs typeface="Sakkal Majalla" panose="02000000000000000000" pitchFamily="2" charset="-78"/>
              </a:rPr>
              <a:t>l'objet</a:t>
            </a:r>
            <a:r>
              <a:rPr lang="fr-FR" sz="1400" i="1" dirty="0">
                <a:solidFill>
                  <a:schemeClr val="bg1">
                    <a:lumMod val="10000"/>
                  </a:schemeClr>
                </a:solidFill>
                <a:latin typeface="Candara" panose="020E0502030303020204" pitchFamily="34" charset="0"/>
                <a:cs typeface="Sakkal Majalla" panose="02000000000000000000" pitchFamily="2" charset="-78"/>
              </a:rPr>
              <a:t> du </a:t>
            </a:r>
            <a:r>
              <a:rPr lang="fr-FR" sz="1400" b="1" i="1" dirty="0">
                <a:solidFill>
                  <a:schemeClr val="bg1">
                    <a:lumMod val="10000"/>
                  </a:schemeClr>
                </a:solidFill>
                <a:latin typeface="Candara" panose="020E0502030303020204" pitchFamily="34" charset="0"/>
                <a:cs typeface="Sakkal Majalla" panose="02000000000000000000" pitchFamily="2" charset="-78"/>
              </a:rPr>
              <a:t>GCT</a:t>
            </a:r>
            <a:r>
              <a:rPr lang="fr-FR" sz="1400" i="1" dirty="0">
                <a:solidFill>
                  <a:schemeClr val="bg1">
                    <a:lumMod val="10000"/>
                  </a:schemeClr>
                </a:solidFill>
                <a:latin typeface="Candara" panose="020E0502030303020204" pitchFamily="34" charset="0"/>
                <a:cs typeface="Sakkal Majalla" panose="02000000000000000000" pitchFamily="2" charset="-78"/>
              </a:rPr>
              <a:t>, sa </a:t>
            </a:r>
            <a:r>
              <a:rPr lang="fr-FR" sz="1400" i="1" dirty="0">
                <a:solidFill>
                  <a:srgbClr val="0307BD"/>
                </a:solidFill>
                <a:latin typeface="Candara" panose="020E0502030303020204" pitchFamily="34" charset="0"/>
                <a:cs typeface="Sakkal Majalla" panose="02000000000000000000" pitchFamily="2" charset="-78"/>
              </a:rPr>
              <a:t>dénomination</a:t>
            </a:r>
            <a:r>
              <a:rPr lang="fr-FR" sz="1400" i="1" dirty="0">
                <a:solidFill>
                  <a:schemeClr val="bg1">
                    <a:lumMod val="10000"/>
                  </a:schemeClr>
                </a:solidFill>
                <a:latin typeface="Candara" panose="020E0502030303020204" pitchFamily="34" charset="0"/>
                <a:cs typeface="Sakkal Majalla" panose="02000000000000000000" pitchFamily="2" charset="-78"/>
              </a:rPr>
              <a:t>, son </a:t>
            </a:r>
            <a:r>
              <a:rPr lang="fr-FR" sz="1400" i="1" dirty="0">
                <a:solidFill>
                  <a:srgbClr val="0307BD"/>
                </a:solidFill>
                <a:latin typeface="Candara" panose="020E0502030303020204" pitchFamily="34" charset="0"/>
                <a:cs typeface="Sakkal Majalla" panose="02000000000000000000" pitchFamily="2" charset="-78"/>
              </a:rPr>
              <a:t>siège</a:t>
            </a:r>
            <a:r>
              <a:rPr lang="fr-FR" sz="1400" i="1" dirty="0">
                <a:solidFill>
                  <a:schemeClr val="bg1">
                    <a:lumMod val="10000"/>
                  </a:schemeClr>
                </a:solidFill>
                <a:latin typeface="Candara" panose="020E0502030303020204" pitchFamily="34" charset="0"/>
                <a:cs typeface="Sakkal Majalla" panose="02000000000000000000" pitchFamily="2" charset="-78"/>
              </a:rPr>
              <a:t>, sa </a:t>
            </a:r>
            <a:r>
              <a:rPr lang="fr-FR" sz="1400" i="1" dirty="0">
                <a:solidFill>
                  <a:srgbClr val="0307BD"/>
                </a:solidFill>
                <a:latin typeface="Candara" panose="020E0502030303020204" pitchFamily="34" charset="0"/>
                <a:cs typeface="Sakkal Majalla" panose="02000000000000000000" pitchFamily="2" charset="-78"/>
              </a:rPr>
              <a:t>durée</a:t>
            </a:r>
            <a:r>
              <a:rPr lang="fr-FR" sz="1400" i="1" dirty="0">
                <a:solidFill>
                  <a:schemeClr val="bg1">
                    <a:lumMod val="10000"/>
                  </a:schemeClr>
                </a:solidFill>
                <a:latin typeface="Candara" panose="020E0502030303020204" pitchFamily="34" charset="0"/>
                <a:cs typeface="Sakkal Majalla" panose="02000000000000000000" pitchFamily="2" charset="-78"/>
              </a:rPr>
              <a:t> et la </a:t>
            </a:r>
            <a:r>
              <a:rPr lang="fr-FR" sz="1400" i="1" dirty="0">
                <a:solidFill>
                  <a:srgbClr val="0307BD"/>
                </a:solidFill>
                <a:latin typeface="Candara" panose="020E0502030303020204" pitchFamily="34" charset="0"/>
                <a:cs typeface="Sakkal Majalla" panose="02000000000000000000" pitchFamily="2" charset="-78"/>
              </a:rPr>
              <a:t>nature ou le montant des apports </a:t>
            </a:r>
            <a:r>
              <a:rPr lang="fr-FR" sz="1400" i="1" dirty="0">
                <a:solidFill>
                  <a:schemeClr val="bg1">
                    <a:lumMod val="10000"/>
                  </a:schemeClr>
                </a:solidFill>
                <a:latin typeface="Candara" panose="020E0502030303020204" pitchFamily="34" charset="0"/>
                <a:cs typeface="Sakkal Majalla" panose="02000000000000000000" pitchFamily="2" charset="-78"/>
              </a:rPr>
              <a:t>;</a:t>
            </a:r>
          </a:p>
          <a:p>
            <a:pPr marL="801688" indent="-285750" algn="just">
              <a:spcBef>
                <a:spcPts val="300"/>
              </a:spcBef>
              <a:spcAft>
                <a:spcPts val="300"/>
              </a:spcAft>
              <a:buClr>
                <a:srgbClr val="0307BD"/>
              </a:buClr>
              <a:buSzPct val="90000"/>
              <a:buFont typeface="Wingdings 3" panose="05040102010807070707" pitchFamily="18" charset="2"/>
              <a:buChar char="¢"/>
              <a:defRPr/>
            </a:pPr>
            <a:r>
              <a:rPr lang="fr-FR" sz="1400" i="1" dirty="0">
                <a:solidFill>
                  <a:schemeClr val="bg1">
                    <a:lumMod val="10000"/>
                  </a:schemeClr>
                </a:solidFill>
                <a:latin typeface="Candara" panose="020E0502030303020204" pitchFamily="34" charset="0"/>
                <a:cs typeface="Sakkal Majalla" panose="02000000000000000000" pitchFamily="2" charset="-78"/>
              </a:rPr>
              <a:t>La création d'un </a:t>
            </a:r>
            <a:r>
              <a:rPr lang="fr-FR" sz="1400" b="1" i="1" dirty="0">
                <a:solidFill>
                  <a:schemeClr val="bg1">
                    <a:lumMod val="10000"/>
                  </a:schemeClr>
                </a:solidFill>
                <a:latin typeface="Candara" panose="020E0502030303020204" pitchFamily="34" charset="0"/>
                <a:cs typeface="Sakkal Majalla" panose="02000000000000000000" pitchFamily="2" charset="-78"/>
              </a:rPr>
              <a:t>GCT </a:t>
            </a:r>
            <a:r>
              <a:rPr lang="fr-FR" sz="1400" i="1" dirty="0">
                <a:solidFill>
                  <a:schemeClr val="bg1">
                    <a:lumMod val="10000"/>
                  </a:schemeClr>
                </a:solidFill>
                <a:latin typeface="Candara" panose="020E0502030303020204" pitchFamily="34" charset="0"/>
                <a:cs typeface="Sakkal Majalla" panose="02000000000000000000" pitchFamily="2" charset="-78"/>
              </a:rPr>
              <a:t>ou l'adhésion d'une commune audit groupement </a:t>
            </a:r>
            <a:r>
              <a:rPr lang="fr-FR" sz="1400" i="1" dirty="0">
                <a:solidFill>
                  <a:srgbClr val="0307BD"/>
                </a:solidFill>
                <a:latin typeface="Candara" panose="020E0502030303020204" pitchFamily="34" charset="0"/>
                <a:cs typeface="Sakkal Majalla" panose="02000000000000000000" pitchFamily="2" charset="-78"/>
              </a:rPr>
              <a:t>est</a:t>
            </a:r>
            <a:r>
              <a:rPr lang="fr-FR" sz="1400" i="1" dirty="0">
                <a:solidFill>
                  <a:schemeClr val="bg1">
                    <a:lumMod val="10000"/>
                  </a:schemeClr>
                </a:solidFill>
                <a:latin typeface="Candara" panose="020E0502030303020204" pitchFamily="34" charset="0"/>
                <a:cs typeface="Sakkal Majalla" panose="02000000000000000000" pitchFamily="2" charset="-78"/>
              </a:rPr>
              <a:t> </a:t>
            </a:r>
            <a:r>
              <a:rPr lang="fr-FR" sz="1400" i="1" dirty="0">
                <a:solidFill>
                  <a:srgbClr val="0307BD"/>
                </a:solidFill>
                <a:latin typeface="Candara" panose="020E0502030303020204" pitchFamily="34" charset="0"/>
                <a:cs typeface="Sakkal Majalla" panose="02000000000000000000" pitchFamily="2" charset="-78"/>
              </a:rPr>
              <a:t>déclarée</a:t>
            </a:r>
            <a:r>
              <a:rPr lang="fr-FR" sz="1400" i="1" dirty="0">
                <a:solidFill>
                  <a:schemeClr val="bg1">
                    <a:lumMod val="10000"/>
                  </a:schemeClr>
                </a:solidFill>
                <a:latin typeface="Candara" panose="020E0502030303020204" pitchFamily="34" charset="0"/>
                <a:cs typeface="Sakkal Majalla" panose="02000000000000000000" pitchFamily="2" charset="-78"/>
              </a:rPr>
              <a:t> </a:t>
            </a:r>
            <a:r>
              <a:rPr lang="fr-FR" sz="1400" i="1" dirty="0">
                <a:solidFill>
                  <a:srgbClr val="0307BD"/>
                </a:solidFill>
                <a:latin typeface="Candara" panose="020E0502030303020204" pitchFamily="34" charset="0"/>
                <a:cs typeface="Sakkal Majalla" panose="02000000000000000000" pitchFamily="2" charset="-78"/>
              </a:rPr>
              <a:t>par arrêté du Ministre de l’Intérieur.</a:t>
            </a:r>
          </a:p>
          <a:p>
            <a:pPr marL="285750" indent="-285750" algn="just">
              <a:spcBef>
                <a:spcPts val="1800"/>
              </a:spcBef>
              <a:buClr>
                <a:srgbClr val="0307BD"/>
              </a:buClr>
              <a:buSzPct val="90000"/>
              <a:buFont typeface="Wingdings"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La gouvernance du GCT :</a:t>
            </a:r>
          </a:p>
          <a:p>
            <a:pPr marL="808038" indent="-265113" algn="just">
              <a:spcBef>
                <a:spcPts val="1200"/>
              </a:spcBef>
              <a:buClr>
                <a:srgbClr val="0307BD"/>
              </a:buClr>
              <a:buSzPct val="90000"/>
              <a:buFont typeface="Wingdings 3" panose="05040102010807070707" pitchFamily="18" charset="2"/>
              <a:buChar char="¢"/>
              <a:defRPr/>
            </a:pPr>
            <a:r>
              <a:rPr lang="fr-FR" sz="1600" b="1" i="1" dirty="0">
                <a:latin typeface="Candara" pitchFamily="34" charset="0"/>
              </a:rPr>
              <a:t>Le conseil:</a:t>
            </a:r>
          </a:p>
          <a:p>
            <a:pPr marL="1073150" indent="-265113" algn="just">
              <a:spcBef>
                <a:spcPts val="600"/>
              </a:spcBef>
              <a:buClr>
                <a:srgbClr val="0307BD"/>
              </a:buClr>
              <a:buSzPct val="90000"/>
              <a:buFont typeface="Wingdings" pitchFamily="2" charset="2"/>
              <a:buChar char="§"/>
              <a:defRPr/>
            </a:pPr>
            <a:r>
              <a:rPr lang="fr-FR" sz="1400" i="1" dirty="0">
                <a:latin typeface="Candara" pitchFamily="34" charset="0"/>
              </a:rPr>
              <a:t>Le </a:t>
            </a:r>
            <a:r>
              <a:rPr lang="fr-FR" sz="1400" b="1" i="1" dirty="0">
                <a:solidFill>
                  <a:srgbClr val="180C00"/>
                </a:solidFill>
                <a:latin typeface="Candara" panose="020E0502030303020204" pitchFamily="34" charset="0"/>
              </a:rPr>
              <a:t>GCT</a:t>
            </a:r>
            <a:r>
              <a:rPr lang="fr-FR" sz="1400" i="1" dirty="0">
                <a:latin typeface="Candara" pitchFamily="34" charset="0"/>
              </a:rPr>
              <a:t> est dirigé par un conseil dont le nombre des membres est fixé, par arrêté </a:t>
            </a:r>
            <a:r>
              <a:rPr lang="fr-FR" sz="1400" i="1" dirty="0">
                <a:solidFill>
                  <a:srgbClr val="0307BD"/>
                </a:solidFill>
                <a:latin typeface="Candara" panose="020E0502030303020204" pitchFamily="34" charset="0"/>
                <a:cs typeface="Sakkal Majalla" panose="02000000000000000000" pitchFamily="2" charset="-78"/>
              </a:rPr>
              <a:t>du Ministre de l’Intérieur</a:t>
            </a:r>
            <a:r>
              <a:rPr lang="fr-FR" sz="1400" i="1" dirty="0">
                <a:latin typeface="Candara" pitchFamily="34" charset="0"/>
              </a:rPr>
              <a:t> ;</a:t>
            </a:r>
          </a:p>
          <a:p>
            <a:pPr marL="1073150" indent="-265113" algn="just">
              <a:spcBef>
                <a:spcPts val="0"/>
              </a:spcBef>
              <a:buClr>
                <a:srgbClr val="0307BD"/>
              </a:buClr>
              <a:buSzPct val="90000"/>
              <a:buFont typeface="Wingdings" pitchFamily="2" charset="2"/>
              <a:buChar char="§"/>
              <a:defRPr/>
            </a:pPr>
            <a:r>
              <a:rPr lang="fr-FR" sz="1400" i="1" dirty="0">
                <a:latin typeface="Candara" pitchFamily="34" charset="0"/>
              </a:rPr>
              <a:t>Les CT sont représentées dans le conseil au prorata de leurs apports et par un délégué au moins pour chacune des communes concernées ;</a:t>
            </a:r>
          </a:p>
        </p:txBody>
      </p:sp>
      <p:sp>
        <p:nvSpPr>
          <p:cNvPr id="7" name="Rectangle 6"/>
          <p:cNvSpPr/>
          <p:nvPr/>
        </p:nvSpPr>
        <p:spPr>
          <a:xfrm>
            <a:off x="2195736" y="476672"/>
            <a:ext cx="6480720"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Groupements des Collectivités Territoriales (GCT)</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14</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308336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72816"/>
            <a:ext cx="7560840" cy="4339650"/>
          </a:xfrm>
          <a:prstGeom prst="rect">
            <a:avLst/>
          </a:prstGeom>
        </p:spPr>
        <p:txBody>
          <a:bodyPr wrap="square">
            <a:spAutoFit/>
          </a:bodyPr>
          <a:lstStyle/>
          <a:p>
            <a:pPr marL="808038" indent="-265113" algn="just">
              <a:spcBef>
                <a:spcPts val="1200"/>
              </a:spcBef>
              <a:buClr>
                <a:srgbClr val="0307BD"/>
              </a:buClr>
              <a:buSzPct val="90000"/>
              <a:buFont typeface="Wingdings 3" panose="05040102010807070707" pitchFamily="18" charset="2"/>
              <a:buChar char="¢"/>
              <a:defRPr/>
            </a:pPr>
            <a:r>
              <a:rPr lang="fr-FR" sz="1600" b="1" i="1" dirty="0">
                <a:latin typeface="Candara" pitchFamily="34" charset="0"/>
              </a:rPr>
              <a:t>Le bureau : </a:t>
            </a:r>
            <a:r>
              <a:rPr lang="fr-FR" sz="1600" i="1" dirty="0">
                <a:latin typeface="Candara" pitchFamily="34" charset="0"/>
              </a:rPr>
              <a:t>Le conseil élit parmi ses membres </a:t>
            </a:r>
            <a:r>
              <a:rPr lang="fr-FR" sz="1600" i="1" dirty="0">
                <a:solidFill>
                  <a:srgbClr val="0307BD"/>
                </a:solidFill>
                <a:latin typeface="Candara" pitchFamily="34" charset="0"/>
              </a:rPr>
              <a:t>un président</a:t>
            </a:r>
            <a:r>
              <a:rPr lang="fr-FR" sz="1600" i="1" dirty="0">
                <a:latin typeface="Candara" pitchFamily="34" charset="0"/>
              </a:rPr>
              <a:t>, et </a:t>
            </a:r>
            <a:r>
              <a:rPr lang="fr-FR" sz="1600" i="1" dirty="0">
                <a:solidFill>
                  <a:srgbClr val="0307BD"/>
                </a:solidFill>
                <a:latin typeface="Candara" pitchFamily="34" charset="0"/>
              </a:rPr>
              <a:t>2 vice- présidents au moins et 4 vice-présidents au plus</a:t>
            </a:r>
            <a:r>
              <a:rPr lang="fr-FR" sz="1600" i="1" dirty="0">
                <a:latin typeface="Candara" pitchFamily="34" charset="0"/>
              </a:rPr>
              <a:t> ; et un </a:t>
            </a:r>
            <a:r>
              <a:rPr lang="fr-FR" sz="1600" i="1" dirty="0">
                <a:solidFill>
                  <a:srgbClr val="0307BD"/>
                </a:solidFill>
                <a:latin typeface="Candara" pitchFamily="34" charset="0"/>
              </a:rPr>
              <a:t>secrétaire</a:t>
            </a:r>
            <a:r>
              <a:rPr lang="fr-FR" sz="1600" i="1" dirty="0">
                <a:latin typeface="Candara" pitchFamily="34" charset="0"/>
              </a:rPr>
              <a:t> du conseil et </a:t>
            </a:r>
            <a:r>
              <a:rPr lang="fr-FR" sz="1600" i="1" dirty="0">
                <a:solidFill>
                  <a:srgbClr val="0307BD"/>
                </a:solidFill>
                <a:latin typeface="Candara" pitchFamily="34" charset="0"/>
              </a:rPr>
              <a:t>son adjoint; </a:t>
            </a:r>
            <a:endParaRPr lang="fr-FR" sz="1600" i="1" dirty="0">
              <a:solidFill>
                <a:srgbClr val="0307BD"/>
              </a:solidFill>
              <a:latin typeface="Candara" panose="020E0502030303020204" pitchFamily="34" charset="0"/>
              <a:cs typeface="Sakkal Majalla" panose="02000000000000000000" pitchFamily="2" charset="-78"/>
            </a:endParaRPr>
          </a:p>
          <a:p>
            <a:pPr marL="808038" indent="-265113" algn="just">
              <a:spcBef>
                <a:spcPts val="1200"/>
              </a:spcBef>
              <a:buClr>
                <a:srgbClr val="0307BD"/>
              </a:buClr>
              <a:buSzPct val="90000"/>
              <a:buFont typeface="Wingdings 3" panose="05040102010807070707" pitchFamily="18" charset="2"/>
              <a:buChar char="¢"/>
              <a:defRPr/>
            </a:pPr>
            <a:r>
              <a:rPr lang="fr-FR" sz="1600" b="1" i="1" dirty="0">
                <a:latin typeface="Candara" pitchFamily="34" charset="0"/>
              </a:rPr>
              <a:t>Le président du </a:t>
            </a:r>
            <a:r>
              <a:rPr lang="fr-FR" sz="1600" b="1" i="1" dirty="0">
                <a:solidFill>
                  <a:srgbClr val="180C00"/>
                </a:solidFill>
                <a:latin typeface="Candara" panose="020E0502030303020204" pitchFamily="34" charset="0"/>
              </a:rPr>
              <a:t>GCT</a:t>
            </a:r>
            <a:r>
              <a:rPr lang="fr-FR" sz="1600" i="1" dirty="0">
                <a:latin typeface="Candara" pitchFamily="34" charset="0"/>
              </a:rPr>
              <a:t> </a:t>
            </a:r>
            <a:r>
              <a:rPr lang="fr-FR" sz="1600" b="1" i="1" dirty="0">
                <a:solidFill>
                  <a:srgbClr val="180C00"/>
                </a:solidFill>
                <a:latin typeface="Candara" panose="020E0502030303020204" pitchFamily="34" charset="0"/>
              </a:rPr>
              <a:t>: </a:t>
            </a:r>
            <a:r>
              <a:rPr lang="fr-FR" sz="1500" i="1" dirty="0">
                <a:latin typeface="Candara" pitchFamily="34" charset="0"/>
              </a:rPr>
              <a:t>exerce les mêmes attributions que celles dévolues au président du conseil de la commune ;</a:t>
            </a:r>
          </a:p>
          <a:p>
            <a:pPr marL="808038" indent="-265113" algn="just">
              <a:spcBef>
                <a:spcPts val="1200"/>
              </a:spcBef>
              <a:buClr>
                <a:srgbClr val="0307BD"/>
              </a:buClr>
              <a:buSzPct val="90000"/>
              <a:buFont typeface="Wingdings 3" panose="05040102010807070707" pitchFamily="18" charset="2"/>
              <a:buChar char="¢"/>
              <a:defRPr/>
            </a:pPr>
            <a:r>
              <a:rPr lang="fr-FR" sz="1600" b="1" i="1" dirty="0">
                <a:latin typeface="Candara" pitchFamily="34" charset="0"/>
              </a:rPr>
              <a:t>Le directeur : </a:t>
            </a:r>
            <a:r>
              <a:rPr lang="fr-FR" sz="1500" i="1" dirty="0">
                <a:latin typeface="Candara" pitchFamily="34" charset="0"/>
              </a:rPr>
              <a:t>assiste le président du </a:t>
            </a:r>
            <a:r>
              <a:rPr lang="fr-FR" sz="1500" i="1" dirty="0">
                <a:solidFill>
                  <a:srgbClr val="180C00"/>
                </a:solidFill>
                <a:latin typeface="Candara" panose="020E0502030303020204" pitchFamily="34" charset="0"/>
              </a:rPr>
              <a:t>GCT</a:t>
            </a:r>
            <a:r>
              <a:rPr lang="fr-FR" sz="1500" i="1" dirty="0">
                <a:latin typeface="Candara" pitchFamily="34" charset="0"/>
              </a:rPr>
              <a:t> dans l'exercice de ses attributions</a:t>
            </a:r>
          </a:p>
          <a:p>
            <a:pPr marL="285750" indent="-285750" algn="just" defTabSz="534988">
              <a:spcBef>
                <a:spcPts val="1800"/>
              </a:spcBef>
              <a:buClr>
                <a:schemeClr val="bg1">
                  <a:lumMod val="10000"/>
                </a:schemeClr>
              </a:buClr>
              <a:buSzPct val="90000"/>
              <a:buFont typeface="Wingdings" panose="05000000000000000000" pitchFamily="2" charset="2"/>
              <a:buChar char="v"/>
              <a:defRPr/>
            </a:pPr>
            <a:r>
              <a:rPr lang="fr-FR" sz="2000" b="1" i="1" dirty="0">
                <a:solidFill>
                  <a:schemeClr val="accent5">
                    <a:lumMod val="50000"/>
                  </a:schemeClr>
                </a:solidFill>
                <a:latin typeface="Candara" panose="020E0502030303020204" pitchFamily="34" charset="0"/>
                <a:cs typeface="Sakkal Majalla" panose="02000000000000000000" pitchFamily="2" charset="-78"/>
              </a:rPr>
              <a:t>Statut de </a:t>
            </a:r>
            <a:r>
              <a:rPr lang="fr-FR" sz="2000" b="1" i="1" dirty="0">
                <a:solidFill>
                  <a:schemeClr val="accent5">
                    <a:lumMod val="50000"/>
                  </a:schemeClr>
                </a:solidFill>
                <a:latin typeface="Candara" panose="020E0502030303020204" pitchFamily="34" charset="0"/>
              </a:rPr>
              <a:t>GCT</a:t>
            </a:r>
            <a:r>
              <a:rPr lang="fr-FR" sz="2000" i="1" dirty="0">
                <a:solidFill>
                  <a:schemeClr val="accent5">
                    <a:lumMod val="50000"/>
                  </a:schemeClr>
                </a:solidFill>
                <a:latin typeface="Candara" pitchFamily="34" charset="0"/>
              </a:rPr>
              <a:t> </a:t>
            </a:r>
            <a:r>
              <a:rPr lang="fr-FR" sz="2000" b="1" i="1" dirty="0">
                <a:solidFill>
                  <a:schemeClr val="accent5">
                    <a:lumMod val="50000"/>
                  </a:schemeClr>
                </a:solidFill>
                <a:latin typeface="Candara" panose="020E0502030303020204" pitchFamily="34" charset="0"/>
                <a:cs typeface="Sakkal Majalla" panose="02000000000000000000" pitchFamily="2" charset="-78"/>
              </a:rPr>
              <a:t>:</a:t>
            </a:r>
          </a:p>
          <a:p>
            <a:pPr marL="801688"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Les </a:t>
            </a:r>
            <a:r>
              <a:rPr lang="fr-FR" sz="1600" b="1" i="1" dirty="0">
                <a:solidFill>
                  <a:srgbClr val="180C00"/>
                </a:solidFill>
                <a:latin typeface="Candara" panose="020E0502030303020204" pitchFamily="34" charset="0"/>
              </a:rPr>
              <a:t>GCT</a:t>
            </a:r>
            <a:r>
              <a:rPr lang="fr-FR" sz="1600" i="1" dirty="0">
                <a:latin typeface="Candara" pitchFamily="34" charset="0"/>
              </a:rPr>
              <a:t> </a:t>
            </a:r>
            <a:r>
              <a:rPr lang="fr-FR" sz="1600" i="1" dirty="0">
                <a:solidFill>
                  <a:schemeClr val="bg1">
                    <a:lumMod val="10000"/>
                  </a:schemeClr>
                </a:solidFill>
                <a:latin typeface="Candara" panose="020E0502030303020204" pitchFamily="34" charset="0"/>
                <a:cs typeface="Sakkal Majalla" panose="02000000000000000000" pitchFamily="2" charset="-78"/>
              </a:rPr>
              <a:t>sont </a:t>
            </a:r>
            <a:r>
              <a:rPr lang="fr-FR" sz="1600" i="1" dirty="0">
                <a:solidFill>
                  <a:srgbClr val="0307BD"/>
                </a:solidFill>
                <a:latin typeface="Candara" panose="020E0502030303020204" pitchFamily="34" charset="0"/>
                <a:cs typeface="Sakkal Majalla" panose="02000000000000000000" pitchFamily="2" charset="-78"/>
              </a:rPr>
              <a:t>soumis aux mêmes règles applicables aux communes </a:t>
            </a:r>
            <a:r>
              <a:rPr lang="fr-FR" sz="1600" i="1" dirty="0">
                <a:solidFill>
                  <a:schemeClr val="bg1">
                    <a:lumMod val="10000"/>
                  </a:schemeClr>
                </a:solidFill>
                <a:latin typeface="Candara" panose="020E0502030303020204" pitchFamily="34" charset="0"/>
                <a:cs typeface="Sakkal Majalla" panose="02000000000000000000" pitchFamily="2" charset="-78"/>
              </a:rPr>
              <a:t>relatives au statut de l'élu, au contrôle des actes des communes et au régime de réunion de ses conseils et ses délibérations ainsi que les règles financières et comptables ;</a:t>
            </a:r>
          </a:p>
          <a:p>
            <a:pPr marL="801688"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L’adhésion d’une commune ou des CT au GCT</a:t>
            </a:r>
            <a:r>
              <a:rPr lang="fr-FR" sz="1600" b="1" i="1" dirty="0">
                <a:solidFill>
                  <a:srgbClr val="180C00"/>
                </a:solidFill>
                <a:latin typeface="Candara" panose="020E0502030303020204" pitchFamily="34" charset="0"/>
              </a:rPr>
              <a:t> </a:t>
            </a:r>
            <a:r>
              <a:rPr lang="fr-FR" sz="1600" i="1" dirty="0">
                <a:solidFill>
                  <a:schemeClr val="bg1">
                    <a:lumMod val="10000"/>
                  </a:schemeClr>
                </a:solidFill>
                <a:latin typeface="Candara" panose="020E0502030303020204" pitchFamily="34" charset="0"/>
                <a:cs typeface="Sakkal Majalla" panose="02000000000000000000" pitchFamily="2" charset="-78"/>
              </a:rPr>
              <a:t>se fait par </a:t>
            </a:r>
            <a:r>
              <a:rPr lang="fr-FR" sz="1600" i="1" dirty="0">
                <a:solidFill>
                  <a:srgbClr val="0307BD"/>
                </a:solidFill>
                <a:latin typeface="Candara" panose="020E0502030303020204" pitchFamily="34" charset="0"/>
                <a:cs typeface="Sakkal Majalla" panose="02000000000000000000" pitchFamily="2" charset="-78"/>
              </a:rPr>
              <a:t>avenant</a:t>
            </a:r>
            <a:r>
              <a:rPr lang="fr-FR" sz="1600" i="1" dirty="0">
                <a:solidFill>
                  <a:schemeClr val="bg1">
                    <a:lumMod val="10000"/>
                  </a:schemeClr>
                </a:solidFill>
                <a:latin typeface="Candara" panose="020E0502030303020204" pitchFamily="34" charset="0"/>
                <a:cs typeface="Sakkal Majalla" panose="02000000000000000000" pitchFamily="2" charset="-78"/>
              </a:rPr>
              <a:t> á la convention constitutive ;</a:t>
            </a:r>
          </a:p>
          <a:p>
            <a:pPr marL="801688" indent="-285750" algn="just">
              <a:spcBef>
                <a:spcPts val="1200"/>
              </a:spcBef>
              <a:spcAft>
                <a:spcPts val="600"/>
              </a:spcAft>
              <a:buClr>
                <a:srgbClr val="0307BD"/>
              </a:buClr>
              <a:buSzPct val="90000"/>
              <a:buFont typeface="Wingdings 3" panose="05040102010807070707" pitchFamily="18" charset="2"/>
              <a:buChar char="¢"/>
              <a:defRPr/>
            </a:pPr>
            <a:r>
              <a:rPr lang="fr-FR" sz="1600" b="1" i="1" dirty="0">
                <a:solidFill>
                  <a:schemeClr val="bg1">
                    <a:lumMod val="10000"/>
                  </a:schemeClr>
                </a:solidFill>
                <a:latin typeface="Candara" panose="020E0502030303020204" pitchFamily="34" charset="0"/>
                <a:cs typeface="Sakkal Majalla" panose="02000000000000000000" pitchFamily="2" charset="-78"/>
              </a:rPr>
              <a:t>Dissolution du </a:t>
            </a:r>
            <a:r>
              <a:rPr lang="fr-FR" sz="1600" b="1" i="1" dirty="0">
                <a:solidFill>
                  <a:srgbClr val="180C00"/>
                </a:solidFill>
                <a:latin typeface="Candara" panose="020E0502030303020204" pitchFamily="34" charset="0"/>
              </a:rPr>
              <a:t>GCT</a:t>
            </a:r>
            <a:r>
              <a:rPr lang="fr-FR" sz="1600" i="1" dirty="0">
                <a:latin typeface="Candara" pitchFamily="34" charset="0"/>
              </a:rPr>
              <a:t> </a:t>
            </a:r>
            <a:r>
              <a:rPr lang="fr-FR" sz="1600" b="1" i="1" dirty="0">
                <a:solidFill>
                  <a:schemeClr val="bg1">
                    <a:lumMod val="10000"/>
                  </a:schemeClr>
                </a:solidFill>
                <a:latin typeface="Candara" panose="020E0502030303020204" pitchFamily="34" charset="0"/>
                <a:cs typeface="Sakkal Majalla" panose="02000000000000000000" pitchFamily="2" charset="-78"/>
              </a:rPr>
              <a:t>et retrait d’une commune : </a:t>
            </a:r>
            <a:r>
              <a:rPr lang="fr-FR" sz="1600" i="1" dirty="0">
                <a:solidFill>
                  <a:schemeClr val="bg1">
                    <a:lumMod val="10000"/>
                  </a:schemeClr>
                </a:solidFill>
                <a:latin typeface="Candara" panose="020E0502030303020204" pitchFamily="34" charset="0"/>
                <a:cs typeface="Sakkal Majalla" panose="02000000000000000000" pitchFamily="2" charset="-78"/>
              </a:rPr>
              <a:t>la procédure applicable aux </a:t>
            </a:r>
            <a:r>
              <a:rPr lang="fr-FR" sz="1600" b="1" i="1" dirty="0">
                <a:solidFill>
                  <a:schemeClr val="bg1">
                    <a:lumMod val="10000"/>
                  </a:schemeClr>
                </a:solidFill>
                <a:latin typeface="Candara" panose="020E0502030303020204" pitchFamily="34" charset="0"/>
                <a:cs typeface="Sakkal Majalla" panose="02000000000000000000" pitchFamily="2" charset="-78"/>
              </a:rPr>
              <a:t>ECI</a:t>
            </a:r>
            <a:r>
              <a:rPr lang="fr-FR" sz="1600" i="1" dirty="0">
                <a:solidFill>
                  <a:schemeClr val="bg1">
                    <a:lumMod val="10000"/>
                  </a:schemeClr>
                </a:solidFill>
                <a:latin typeface="Candara" panose="020E0502030303020204" pitchFamily="34" charset="0"/>
                <a:cs typeface="Sakkal Majalla" panose="02000000000000000000" pitchFamily="2" charset="-78"/>
              </a:rPr>
              <a:t> s‘applique aussi aux </a:t>
            </a:r>
            <a:r>
              <a:rPr lang="fr-FR" sz="1600" b="1" i="1" dirty="0">
                <a:solidFill>
                  <a:schemeClr val="bg1">
                    <a:lumMod val="10000"/>
                  </a:schemeClr>
                </a:solidFill>
                <a:latin typeface="Candara" panose="020E0502030303020204" pitchFamily="34" charset="0"/>
                <a:cs typeface="Sakkal Majalla" panose="02000000000000000000" pitchFamily="2" charset="-78"/>
              </a:rPr>
              <a:t>GCT</a:t>
            </a:r>
          </a:p>
        </p:txBody>
      </p:sp>
      <p:sp>
        <p:nvSpPr>
          <p:cNvPr id="4" name="Rectangle 3"/>
          <p:cNvSpPr/>
          <p:nvPr/>
        </p:nvSpPr>
        <p:spPr>
          <a:xfrm>
            <a:off x="2051720" y="476672"/>
            <a:ext cx="6624736"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Groupements des Collectivités Territoriales (GCT)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15</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83734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1764099"/>
            <a:ext cx="7488832" cy="4385816"/>
          </a:xfrm>
          <a:prstGeom prst="rect">
            <a:avLst/>
          </a:prstGeom>
        </p:spPr>
        <p:txBody>
          <a:bodyPr wrap="square">
            <a:spAutoFit/>
          </a:bodyPr>
          <a:lstStyle/>
          <a:p>
            <a:pPr marL="285750" indent="-285750" algn="just">
              <a:buClr>
                <a:schemeClr val="accent5">
                  <a:lumMod val="50000"/>
                </a:schemeClr>
              </a:buClr>
              <a:buFont typeface="Wingdings" panose="05000000000000000000" pitchFamily="2" charset="2"/>
              <a:buChar char="v"/>
            </a:pPr>
            <a:r>
              <a:rPr lang="fr-FR" sz="1600" i="1" dirty="0">
                <a:latin typeface="Candara" panose="020E0502030303020204" pitchFamily="34" charset="0"/>
              </a:rPr>
              <a:t>Pour constituer un </a:t>
            </a:r>
            <a:r>
              <a:rPr lang="fr-FR" sz="1600" b="1" i="1" dirty="0">
                <a:latin typeface="Candara" panose="020E0502030303020204" pitchFamily="34" charset="0"/>
              </a:rPr>
              <a:t>GCT</a:t>
            </a:r>
            <a:r>
              <a:rPr lang="fr-FR" sz="1600" i="1" dirty="0">
                <a:latin typeface="Candara" panose="020E0502030303020204" pitchFamily="34" charset="0"/>
              </a:rPr>
              <a:t>, un dossier contenant les documents ci-après doit être préparé et adressé à la </a:t>
            </a:r>
            <a:r>
              <a:rPr lang="fr-FR" sz="1600" b="1" i="1" dirty="0">
                <a:latin typeface="Candara" panose="020E0502030303020204" pitchFamily="34" charset="0"/>
              </a:rPr>
              <a:t>DGCL/DAJEDC</a:t>
            </a:r>
            <a:r>
              <a:rPr lang="fr-FR" sz="1600" i="1" dirty="0">
                <a:latin typeface="Candara" panose="020E0502030303020204" pitchFamily="34" charset="0"/>
              </a:rPr>
              <a:t> pour examen et prise d’arrêté portant déclaration de la constitution du </a:t>
            </a:r>
            <a:r>
              <a:rPr lang="fr-FR" sz="1600" b="1" i="1" dirty="0">
                <a:latin typeface="Candara" panose="020E0502030303020204" pitchFamily="34" charset="0"/>
              </a:rPr>
              <a:t>GR</a:t>
            </a:r>
            <a:r>
              <a:rPr lang="fr-FR" sz="1600" i="1" dirty="0">
                <a:latin typeface="Candara" panose="020E0502030303020204" pitchFamily="34" charset="0"/>
              </a:rPr>
              <a:t> ou </a:t>
            </a:r>
            <a:r>
              <a:rPr lang="fr-FR" sz="1600" b="1" i="1" dirty="0">
                <a:latin typeface="Candara" panose="020E0502030303020204" pitchFamily="34" charset="0"/>
              </a:rPr>
              <a:t>GCT </a:t>
            </a:r>
            <a:r>
              <a:rPr lang="fr-FR" sz="1600" i="1" dirty="0">
                <a:latin typeface="Candara" panose="020E0502030303020204" pitchFamily="34" charset="0"/>
              </a:rPr>
              <a:t>:</a:t>
            </a:r>
          </a:p>
          <a:p>
            <a:pPr marL="719138" indent="-266700" algn="just">
              <a:spcBef>
                <a:spcPts val="1200"/>
              </a:spcBef>
              <a:buClr>
                <a:srgbClr val="0307BD"/>
              </a:buClr>
              <a:buFont typeface="Wingdings" panose="05000000000000000000" pitchFamily="2" charset="2"/>
              <a:buChar char="§"/>
            </a:pPr>
            <a:r>
              <a:rPr lang="fr-FR" sz="1400" i="1" dirty="0">
                <a:latin typeface="Candara" panose="020E0502030303020204" pitchFamily="34" charset="0"/>
              </a:rPr>
              <a:t>Une note de présentation contenant des données sur l’objet du groupement;</a:t>
            </a:r>
          </a:p>
          <a:p>
            <a:pPr marL="719138" indent="-266700" algn="just">
              <a:buClr>
                <a:srgbClr val="0307BD"/>
              </a:buClr>
              <a:buFont typeface="Wingdings" panose="05000000000000000000" pitchFamily="2" charset="2"/>
              <a:buChar char="§"/>
            </a:pPr>
            <a:r>
              <a:rPr lang="fr-FR" sz="1400" i="1" dirty="0">
                <a:latin typeface="Candara" panose="020E0502030303020204" pitchFamily="34" charset="0"/>
              </a:rPr>
              <a:t>Les délibérations des conseils des régions souhaitant constituer le groupement;</a:t>
            </a:r>
          </a:p>
          <a:p>
            <a:pPr marL="719138" indent="-266700" algn="just">
              <a:buClr>
                <a:srgbClr val="0307BD"/>
              </a:buClr>
              <a:buFont typeface="Wingdings" panose="05000000000000000000" pitchFamily="2" charset="2"/>
              <a:buChar char="§"/>
            </a:pPr>
            <a:r>
              <a:rPr lang="fr-FR" sz="1400" i="1" dirty="0">
                <a:latin typeface="Candara" panose="020E0502030303020204" pitchFamily="34" charset="0"/>
              </a:rPr>
              <a:t>Un dossier technique quand il s'agit de la réalisation d’un projet;</a:t>
            </a:r>
          </a:p>
          <a:p>
            <a:pPr marL="719138" indent="-266700" algn="just">
              <a:buClr>
                <a:srgbClr val="0307BD"/>
              </a:buClr>
              <a:buFont typeface="Wingdings" panose="05000000000000000000" pitchFamily="2" charset="2"/>
              <a:buChar char="§"/>
            </a:pPr>
            <a:r>
              <a:rPr lang="fr-FR" sz="1400" i="1" dirty="0">
                <a:latin typeface="Candara" panose="020E0502030303020204" pitchFamily="34" charset="0"/>
              </a:rPr>
              <a:t>Projet de convention dûment signée et scellée par les présidents des régions concernés et contenant les éléments prévus à l'article 148 de la loi organique 111.14 relative aux régions ;</a:t>
            </a:r>
          </a:p>
          <a:p>
            <a:pPr marL="0" indent="0" algn="just">
              <a:buNone/>
            </a:pPr>
            <a:endParaRPr lang="fr-FR" sz="1400" i="1" dirty="0">
              <a:latin typeface="Candara" panose="020E0502030303020204" pitchFamily="34" charset="0"/>
            </a:endParaRPr>
          </a:p>
          <a:p>
            <a:pPr marL="631825" indent="-285750" algn="just">
              <a:spcBef>
                <a:spcPts val="600"/>
              </a:spcBef>
              <a:spcAft>
                <a:spcPts val="600"/>
              </a:spcAft>
              <a:buClr>
                <a:schemeClr val="tx2">
                  <a:lumMod val="50000"/>
                </a:schemeClr>
              </a:buClr>
              <a:buFont typeface="Wingdings 3" panose="05040102010807070707" pitchFamily="18" charset="2"/>
              <a:buChar char="¢"/>
            </a:pPr>
            <a:r>
              <a:rPr lang="fr-FR" sz="1600" i="1" dirty="0">
                <a:latin typeface="Candara" panose="020E0502030303020204" pitchFamily="34" charset="0"/>
              </a:rPr>
              <a:t>Après étude du dossier et vérification de sa conformité aux lois et règlements en vigueur, un projet d’arrêté du Ministre de l’Intérieur portant déclaration de la constitution du </a:t>
            </a:r>
            <a:r>
              <a:rPr lang="fr-FR" sz="1600" b="1" i="1" dirty="0">
                <a:latin typeface="Candara" panose="020E0502030303020204" pitchFamily="34" charset="0"/>
              </a:rPr>
              <a:t>GCT </a:t>
            </a:r>
            <a:r>
              <a:rPr lang="fr-FR" sz="1600" i="1" dirty="0">
                <a:latin typeface="Candara" panose="020E0502030303020204" pitchFamily="34" charset="0"/>
              </a:rPr>
              <a:t>est préparé ;</a:t>
            </a:r>
          </a:p>
          <a:p>
            <a:pPr marL="631825" indent="-285750" algn="just">
              <a:spcBef>
                <a:spcPts val="600"/>
              </a:spcBef>
              <a:spcAft>
                <a:spcPts val="600"/>
              </a:spcAft>
              <a:buClr>
                <a:schemeClr val="tx2">
                  <a:lumMod val="50000"/>
                </a:schemeClr>
              </a:buClr>
              <a:buFont typeface="Wingdings 3" panose="05040102010807070707" pitchFamily="18" charset="2"/>
              <a:buChar char="¢"/>
            </a:pPr>
            <a:r>
              <a:rPr lang="fr-FR" sz="1600" i="1" dirty="0">
                <a:latin typeface="Candara" panose="020E0502030303020204" pitchFamily="34" charset="0"/>
              </a:rPr>
              <a:t>Après signature, l’arrêté ministériel est adressée à l'autorité locale qui le transfère aux conseils des CT concernés ;</a:t>
            </a:r>
          </a:p>
          <a:p>
            <a:pPr marL="631825" indent="-285750" algn="just">
              <a:spcBef>
                <a:spcPts val="600"/>
              </a:spcBef>
              <a:spcAft>
                <a:spcPts val="600"/>
              </a:spcAft>
              <a:buClr>
                <a:schemeClr val="tx2">
                  <a:lumMod val="50000"/>
                </a:schemeClr>
              </a:buClr>
              <a:buFont typeface="Wingdings 3" panose="05040102010807070707" pitchFamily="18" charset="2"/>
              <a:buChar char="¢"/>
            </a:pPr>
            <a:r>
              <a:rPr lang="fr-FR" sz="1600" i="1" dirty="0">
                <a:latin typeface="Candara" panose="020E0502030303020204" pitchFamily="34" charset="0"/>
              </a:rPr>
              <a:t>Ces derniers procèdent alors à la constitution des organes de gestion du groupement et à mise en œuvre de l'activité pour laquelle il a été créée.</a:t>
            </a:r>
          </a:p>
        </p:txBody>
      </p:sp>
      <p:sp>
        <p:nvSpPr>
          <p:cNvPr id="3" name="Rectangle 2"/>
          <p:cNvSpPr/>
          <p:nvPr/>
        </p:nvSpPr>
        <p:spPr>
          <a:xfrm>
            <a:off x="2771800" y="509771"/>
            <a:ext cx="6048672" cy="830997"/>
          </a:xfrm>
          <a:prstGeom prst="rect">
            <a:avLst/>
          </a:prstGeom>
        </p:spPr>
        <p:txBody>
          <a:bodyPr wrap="square">
            <a:spAutoFit/>
          </a:bodyPr>
          <a:lstStyle/>
          <a:p>
            <a:pPr algn="r"/>
            <a:r>
              <a:rPr lang="fr-FR" b="1" dirty="0">
                <a:solidFill>
                  <a:srgbClr val="002060"/>
                </a:solidFill>
                <a:latin typeface="Candara" panose="020E0502030303020204" pitchFamily="34" charset="0"/>
              </a:rPr>
              <a:t>Procédure de constitution de Groupements de Collectivités Territoriales</a:t>
            </a:r>
            <a:endParaRPr lang="fr-FR" dirty="0">
              <a:solidFill>
                <a:srgbClr val="002060"/>
              </a:solidFill>
            </a:endParaRP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itchFamily="34" charset="0"/>
              </a:defRPr>
            </a:lvl1pPr>
            <a:lvl2pPr marL="742950" indent="-285750" eaLnBrk="0" hangingPunct="0">
              <a:lnSpc>
                <a:spcPct val="90000"/>
              </a:lnSpc>
              <a:spcBef>
                <a:spcPct val="20000"/>
              </a:spcBef>
              <a:buBlip>
                <a:blip r:embed="rId3"/>
              </a:buBlip>
              <a:defRPr sz="2800">
                <a:solidFill>
                  <a:schemeClr val="tx1"/>
                </a:solidFill>
                <a:latin typeface="Calibri" pitchFamily="34" charset="0"/>
              </a:defRPr>
            </a:lvl2pPr>
            <a:lvl3pPr marL="1143000" indent="-228600" eaLnBrk="0" hangingPunct="0">
              <a:lnSpc>
                <a:spcPct val="90000"/>
              </a:lnSpc>
              <a:spcBef>
                <a:spcPct val="20000"/>
              </a:spcBef>
              <a:buBlip>
                <a:blip r:embed="rId3"/>
              </a:buBlip>
              <a:defRPr sz="2400">
                <a:solidFill>
                  <a:schemeClr val="tx1"/>
                </a:solidFill>
                <a:latin typeface="Calibri" pitchFamily="34" charset="0"/>
              </a:defRPr>
            </a:lvl3pPr>
            <a:lvl4pPr marL="1600200" indent="-228600" eaLnBrk="0" hangingPunct="0">
              <a:lnSpc>
                <a:spcPct val="90000"/>
              </a:lnSpc>
              <a:spcBef>
                <a:spcPct val="20000"/>
              </a:spcBef>
              <a:buBlip>
                <a:blip r:embed="rId3"/>
              </a:buBlip>
              <a:defRPr sz="2400">
                <a:solidFill>
                  <a:schemeClr val="tx1"/>
                </a:solidFill>
                <a:latin typeface="Calibri" pitchFamily="34" charset="0"/>
              </a:defRPr>
            </a:lvl4pPr>
            <a:lvl5pPr marL="2057400" indent="-228600" eaLnBrk="0" hangingPunct="0">
              <a:lnSpc>
                <a:spcPct val="90000"/>
              </a:lnSpc>
              <a:spcBef>
                <a:spcPct val="20000"/>
              </a:spcBef>
              <a:buBlip>
                <a:blip r:embed="rId3"/>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16</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47288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95894"/>
            <a:ext cx="7560840" cy="3916457"/>
          </a:xfrm>
          <a:prstGeom prst="rect">
            <a:avLst/>
          </a:prstGeom>
        </p:spPr>
        <p:txBody>
          <a:bodyPr wrap="square">
            <a:spAutoFit/>
          </a:bodyPr>
          <a:lstStyle/>
          <a:p>
            <a:pPr marL="285750" indent="-285750" algn="just" defTabSz="534988">
              <a:spcBef>
                <a:spcPts val="0"/>
              </a:spcBef>
              <a:buClr>
                <a:schemeClr val="bg1">
                  <a:lumMod val="10000"/>
                </a:schemeClr>
              </a:buClr>
              <a:buSzPct val="90000"/>
              <a:buFont typeface="Wingdings" panose="05000000000000000000" pitchFamily="2" charset="2"/>
              <a:buChar char="v"/>
              <a:defRPr/>
            </a:pPr>
            <a:r>
              <a:rPr lang="fr-FR" sz="2000" b="1" i="1" dirty="0">
                <a:solidFill>
                  <a:schemeClr val="bg1">
                    <a:lumMod val="10000"/>
                  </a:schemeClr>
                </a:solidFill>
                <a:latin typeface="Candara" panose="020E0502030303020204" pitchFamily="34" charset="0"/>
                <a:cs typeface="Sakkal Majalla" panose="02000000000000000000" pitchFamily="2" charset="-78"/>
              </a:rPr>
              <a:t>La création des SDL:</a:t>
            </a:r>
          </a:p>
          <a:p>
            <a:pPr marL="534988" indent="-285750" algn="just">
              <a:spcBef>
                <a:spcPts val="1200"/>
              </a:spcBef>
              <a:buClr>
                <a:schemeClr val="accent6">
                  <a:lumMod val="50000"/>
                </a:schemeClr>
              </a:buClr>
              <a:buSzPct val="90000"/>
              <a:buFont typeface="Wingdings" panose="05000000000000000000" pitchFamily="2" charset="2"/>
              <a:buChar char="q"/>
              <a:defRPr/>
            </a:pPr>
            <a:r>
              <a:rPr lang="fr-FR" sz="1800" b="1" i="1" dirty="0">
                <a:latin typeface="Candara" pitchFamily="34" charset="0"/>
              </a:rPr>
              <a:t>C’est quoi une SDL ?</a:t>
            </a:r>
          </a:p>
          <a:p>
            <a:pPr marL="808038" indent="-265113" algn="just">
              <a:spcBef>
                <a:spcPts val="1200"/>
              </a:spcBef>
              <a:buClr>
                <a:srgbClr val="0307BD"/>
              </a:buClr>
              <a:buSzPct val="90000"/>
              <a:buFont typeface="Wingdings 3" panose="05040102010807070707" pitchFamily="18" charset="2"/>
              <a:buChar char="¢"/>
              <a:defRPr/>
            </a:pPr>
            <a:r>
              <a:rPr lang="fr-FR" sz="1600" i="1" dirty="0">
                <a:latin typeface="Candara" pitchFamily="34" charset="0"/>
              </a:rPr>
              <a:t>C’est un instrument de partenariat et l’un des modes modernes de gestion qui prend  la forme de </a:t>
            </a:r>
            <a:r>
              <a:rPr lang="fr-FR" sz="1600" i="1" dirty="0">
                <a:solidFill>
                  <a:srgbClr val="0307BD"/>
                </a:solidFill>
                <a:latin typeface="Candara" pitchFamily="34" charset="0"/>
              </a:rPr>
              <a:t>Société Anonyme </a:t>
            </a:r>
            <a:r>
              <a:rPr lang="fr-FR" sz="1600" i="1" dirty="0">
                <a:latin typeface="Candara" pitchFamily="34" charset="0"/>
              </a:rPr>
              <a:t>.</a:t>
            </a:r>
          </a:p>
          <a:p>
            <a:pPr marL="534988" indent="-285750" algn="just">
              <a:spcBef>
                <a:spcPts val="1200"/>
              </a:spcBef>
              <a:buClr>
                <a:schemeClr val="accent6">
                  <a:lumMod val="50000"/>
                </a:schemeClr>
              </a:buClr>
              <a:buSzPct val="90000"/>
              <a:buFont typeface="Wingdings" panose="05000000000000000000" pitchFamily="2" charset="2"/>
              <a:buChar char="q"/>
              <a:defRPr/>
            </a:pPr>
            <a:r>
              <a:rPr lang="fr-FR" sz="1800" b="1" i="1" dirty="0">
                <a:latin typeface="Candara" pitchFamily="34" charset="0"/>
              </a:rPr>
              <a:t>Qui peut créer une SDL ?</a:t>
            </a:r>
          </a:p>
          <a:p>
            <a:pPr marL="808038" indent="-265113" algn="just">
              <a:spcBef>
                <a:spcPts val="1200"/>
              </a:spcBef>
              <a:buClr>
                <a:srgbClr val="0307BD"/>
              </a:buClr>
              <a:buSzPct val="90000"/>
              <a:buFont typeface="Wingdings 3" panose="05040102010807070707" pitchFamily="18" charset="2"/>
              <a:buChar char="¢"/>
              <a:defRPr/>
            </a:pPr>
            <a:r>
              <a:rPr lang="fr-FR" sz="1600" i="1" dirty="0">
                <a:latin typeface="Candara" pitchFamily="34" charset="0"/>
              </a:rPr>
              <a:t>Les communes – les Etablissements de Coopération Intercommunale et les Groupement de Collectivités Territoriales.</a:t>
            </a:r>
            <a:endParaRPr lang="fr-FR" sz="1500" i="1" dirty="0">
              <a:latin typeface="Candara" pitchFamily="34" charset="0"/>
            </a:endParaRPr>
          </a:p>
          <a:p>
            <a:pPr marL="534988" indent="-285750" algn="just">
              <a:spcBef>
                <a:spcPts val="1200"/>
              </a:spcBef>
              <a:buClr>
                <a:schemeClr val="accent6">
                  <a:lumMod val="50000"/>
                </a:schemeClr>
              </a:buClr>
              <a:buSzPct val="90000"/>
              <a:buFont typeface="Wingdings" panose="05000000000000000000" pitchFamily="2" charset="2"/>
              <a:buChar char="q"/>
              <a:defRPr/>
            </a:pPr>
            <a:r>
              <a:rPr lang="fr-FR" sz="1800" b="1" i="1" dirty="0">
                <a:latin typeface="Candara" pitchFamily="34" charset="0"/>
              </a:rPr>
              <a:t>Pourquoi créer une SDL:</a:t>
            </a:r>
          </a:p>
          <a:p>
            <a:pPr marL="808038" indent="-265113" algn="just">
              <a:spcBef>
                <a:spcPts val="600"/>
              </a:spcBef>
              <a:spcAft>
                <a:spcPts val="600"/>
              </a:spcAft>
              <a:buClr>
                <a:srgbClr val="0307BD"/>
              </a:buClr>
              <a:buSzPct val="90000"/>
              <a:buFont typeface="Wingdings 3" panose="05040102010807070707" pitchFamily="18" charset="2"/>
              <a:buChar char="¢"/>
              <a:defRPr/>
            </a:pPr>
            <a:r>
              <a:rPr lang="fr-FR" sz="1600" i="1" dirty="0">
                <a:solidFill>
                  <a:srgbClr val="0307BD"/>
                </a:solidFill>
                <a:latin typeface="Candara" pitchFamily="34" charset="0"/>
              </a:rPr>
              <a:t>Exercer des activités à caractère économique </a:t>
            </a:r>
            <a:r>
              <a:rPr lang="fr-FR" sz="1600" i="1" dirty="0">
                <a:latin typeface="Candara" pitchFamily="34" charset="0"/>
              </a:rPr>
              <a:t>entrant dans le champ des compétences de l’entité qui l’a créée (Commune ; ECI ; GCT);</a:t>
            </a:r>
          </a:p>
          <a:p>
            <a:pPr marL="808038" indent="-265113" algn="just">
              <a:spcBef>
                <a:spcPts val="300"/>
              </a:spcBef>
              <a:spcAft>
                <a:spcPts val="600"/>
              </a:spcAft>
              <a:buClr>
                <a:srgbClr val="0307BD"/>
              </a:buClr>
              <a:buSzPct val="90000"/>
              <a:buFont typeface="Wingdings 3" panose="05040102010807070707" pitchFamily="18" charset="2"/>
              <a:buChar char="¢"/>
              <a:defRPr/>
            </a:pPr>
            <a:r>
              <a:rPr lang="fr-FR" sz="1600" i="1" dirty="0">
                <a:solidFill>
                  <a:srgbClr val="0307BD"/>
                </a:solidFill>
                <a:latin typeface="Candara" pitchFamily="34" charset="0"/>
              </a:rPr>
              <a:t>La gestion d'un service public </a:t>
            </a:r>
            <a:r>
              <a:rPr lang="fr-FR" sz="1600" i="1" dirty="0">
                <a:latin typeface="Candara" pitchFamily="34" charset="0"/>
              </a:rPr>
              <a:t>relevant de la commune.</a:t>
            </a:r>
          </a:p>
        </p:txBody>
      </p:sp>
      <p:sp>
        <p:nvSpPr>
          <p:cNvPr id="3" name="Rectangle 2"/>
          <p:cNvSpPr/>
          <p:nvPr/>
        </p:nvSpPr>
        <p:spPr>
          <a:xfrm>
            <a:off x="1979712" y="602104"/>
            <a:ext cx="6624736"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Sociétés de Développement Local (SDL)</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17</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127457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15727"/>
            <a:ext cx="7560840" cy="5386090"/>
          </a:xfrm>
          <a:prstGeom prst="rect">
            <a:avLst/>
          </a:prstGeom>
        </p:spPr>
        <p:txBody>
          <a:bodyPr wrap="square">
            <a:spAutoFit/>
          </a:bodyPr>
          <a:lstStyle/>
          <a:p>
            <a:pPr marL="285750" indent="-285750" algn="just">
              <a:spcBef>
                <a:spcPts val="1200"/>
              </a:spcBef>
              <a:buClr>
                <a:schemeClr val="accent6">
                  <a:lumMod val="50000"/>
                </a:schemeClr>
              </a:buClr>
              <a:buSzPct val="90000"/>
              <a:buFont typeface="Wingdings" panose="05000000000000000000" pitchFamily="2" charset="2"/>
              <a:buChar char="q"/>
              <a:defRPr/>
            </a:pPr>
            <a:r>
              <a:rPr lang="fr-FR" sz="1800" b="1" i="1" dirty="0">
                <a:latin typeface="Candara" pitchFamily="34" charset="0"/>
              </a:rPr>
              <a:t>Modalités et conditions de création et de fonctionnement des SDL :</a:t>
            </a:r>
          </a:p>
          <a:p>
            <a:pPr marL="531813" indent="-265113" algn="just">
              <a:spcBef>
                <a:spcPts val="1200"/>
              </a:spcBef>
              <a:buClr>
                <a:srgbClr val="0307BD"/>
              </a:buClr>
              <a:buSzPct val="90000"/>
              <a:buFont typeface="Wingdings 3" panose="05040102010807070707" pitchFamily="18" charset="2"/>
              <a:buChar char="¢"/>
              <a:defRPr/>
            </a:pPr>
            <a:r>
              <a:rPr lang="fr-FR" sz="1500" i="1" dirty="0">
                <a:latin typeface="Candara" pitchFamily="34" charset="0"/>
              </a:rPr>
              <a:t>Tous les actes concernant la SDL (</a:t>
            </a:r>
            <a:r>
              <a:rPr lang="fr-FR" sz="1500" i="1" u="sng" dirty="0">
                <a:latin typeface="Candara" pitchFamily="34" charset="0"/>
              </a:rPr>
              <a:t>création</a:t>
            </a:r>
            <a:r>
              <a:rPr lang="fr-FR" sz="1500" i="1" dirty="0">
                <a:latin typeface="Candara" pitchFamily="34" charset="0"/>
              </a:rPr>
              <a:t> – </a:t>
            </a:r>
            <a:r>
              <a:rPr lang="fr-FR" sz="1500" i="1" u="sng" dirty="0">
                <a:latin typeface="Candara" pitchFamily="34" charset="0"/>
              </a:rPr>
              <a:t>dissolution</a:t>
            </a:r>
            <a:r>
              <a:rPr lang="fr-FR" sz="1500" i="1" dirty="0">
                <a:latin typeface="Candara" pitchFamily="34" charset="0"/>
              </a:rPr>
              <a:t> - </a:t>
            </a:r>
            <a:r>
              <a:rPr lang="fr-FR" sz="1500" i="1" u="sng" dirty="0">
                <a:latin typeface="Candara" pitchFamily="34" charset="0"/>
              </a:rPr>
              <a:t>prise de participation dans son capital</a:t>
            </a:r>
            <a:r>
              <a:rPr lang="fr-FR" sz="1500" i="1" dirty="0">
                <a:latin typeface="Candara" pitchFamily="34" charset="0"/>
              </a:rPr>
              <a:t>, </a:t>
            </a:r>
            <a:r>
              <a:rPr lang="fr-FR" sz="1500" i="1" u="sng" dirty="0">
                <a:latin typeface="Candara" pitchFamily="34" charset="0"/>
              </a:rPr>
              <a:t>modification de son objet</a:t>
            </a:r>
            <a:r>
              <a:rPr lang="fr-FR" sz="1500" i="1" dirty="0">
                <a:latin typeface="Candara" pitchFamily="34" charset="0"/>
              </a:rPr>
              <a:t>, </a:t>
            </a:r>
            <a:r>
              <a:rPr lang="fr-FR" sz="1500" i="1" u="sng" dirty="0">
                <a:latin typeface="Candara" pitchFamily="34" charset="0"/>
              </a:rPr>
              <a:t>augmentation de son capital</a:t>
            </a:r>
            <a:r>
              <a:rPr lang="fr-FR" sz="1500" i="1" dirty="0">
                <a:latin typeface="Candara" pitchFamily="34" charset="0"/>
              </a:rPr>
              <a:t>, sa </a:t>
            </a:r>
            <a:r>
              <a:rPr lang="fr-FR" sz="1500" i="1" u="sng" dirty="0">
                <a:latin typeface="Candara" pitchFamily="34" charset="0"/>
              </a:rPr>
              <a:t>réduction</a:t>
            </a:r>
            <a:r>
              <a:rPr lang="fr-FR" sz="1500" i="1" dirty="0">
                <a:latin typeface="Candara" pitchFamily="34" charset="0"/>
              </a:rPr>
              <a:t> - sa </a:t>
            </a:r>
            <a:r>
              <a:rPr lang="fr-FR" sz="1500" i="1" u="sng" dirty="0">
                <a:latin typeface="Candara" pitchFamily="34" charset="0"/>
              </a:rPr>
              <a:t>cession)</a:t>
            </a:r>
            <a:r>
              <a:rPr lang="fr-FR" sz="1500" i="1" dirty="0">
                <a:latin typeface="Candara" pitchFamily="34" charset="0"/>
              </a:rPr>
              <a:t> </a:t>
            </a:r>
            <a:r>
              <a:rPr lang="fr-FR" sz="1500" i="1" dirty="0">
                <a:solidFill>
                  <a:srgbClr val="0307BD"/>
                </a:solidFill>
                <a:latin typeface="Candara" pitchFamily="34" charset="0"/>
              </a:rPr>
              <a:t>doivent faire l'objet</a:t>
            </a:r>
            <a:r>
              <a:rPr lang="fr-FR" sz="1500" i="1" dirty="0">
                <a:latin typeface="Candara" pitchFamily="34" charset="0"/>
              </a:rPr>
              <a:t> d'une </a:t>
            </a:r>
            <a:r>
              <a:rPr lang="fr-FR" sz="1500" i="1" u="sng" dirty="0">
                <a:latin typeface="Candara" pitchFamily="34" charset="0"/>
              </a:rPr>
              <a:t>délibération du conseil </a:t>
            </a:r>
            <a:r>
              <a:rPr lang="fr-FR" sz="1500" i="1" dirty="0">
                <a:latin typeface="Candara" pitchFamily="34" charset="0"/>
              </a:rPr>
              <a:t>concernée, </a:t>
            </a:r>
            <a:r>
              <a:rPr lang="fr-FR" sz="1500" i="1" dirty="0">
                <a:solidFill>
                  <a:srgbClr val="0307BD"/>
                </a:solidFill>
                <a:latin typeface="Candara" pitchFamily="34" charset="0"/>
              </a:rPr>
              <a:t>visée</a:t>
            </a:r>
            <a:r>
              <a:rPr lang="fr-FR" sz="1500" i="1" dirty="0">
                <a:latin typeface="Candara" pitchFamily="34" charset="0"/>
              </a:rPr>
              <a:t> par le </a:t>
            </a:r>
            <a:r>
              <a:rPr lang="fr-FR" sz="1500" i="1" dirty="0">
                <a:solidFill>
                  <a:srgbClr val="0307BD"/>
                </a:solidFill>
                <a:latin typeface="Candara" pitchFamily="34" charset="0"/>
              </a:rPr>
              <a:t>Ministre de l'intérieur = </a:t>
            </a:r>
            <a:r>
              <a:rPr lang="fr-FR" sz="1500" b="1" i="1" dirty="0">
                <a:solidFill>
                  <a:schemeClr val="tx2">
                    <a:lumMod val="50000"/>
                  </a:schemeClr>
                </a:solidFill>
                <a:latin typeface="Candara" pitchFamily="34" charset="0"/>
              </a:rPr>
              <a:t>sous peine de nullité </a:t>
            </a:r>
            <a:r>
              <a:rPr lang="fr-FR" sz="1500" i="1" dirty="0">
                <a:solidFill>
                  <a:srgbClr val="0307BD"/>
                </a:solidFill>
                <a:latin typeface="Candara" pitchFamily="34" charset="0"/>
              </a:rPr>
              <a:t>;</a:t>
            </a:r>
          </a:p>
          <a:p>
            <a:pPr marL="531813" indent="-265113" algn="just">
              <a:spcBef>
                <a:spcPts val="1200"/>
              </a:spcBef>
              <a:buClr>
                <a:srgbClr val="0307BD"/>
              </a:buClr>
              <a:buSzPct val="90000"/>
              <a:buFont typeface="Wingdings 3" panose="05040102010807070707" pitchFamily="18" charset="2"/>
              <a:buChar char="¢"/>
              <a:defRPr/>
            </a:pPr>
            <a:r>
              <a:rPr lang="fr-FR" sz="1500" b="1" i="1" dirty="0">
                <a:latin typeface="Candara" pitchFamily="34" charset="0"/>
              </a:rPr>
              <a:t>La participation </a:t>
            </a:r>
            <a:r>
              <a:rPr lang="fr-FR" sz="1500" i="1" dirty="0">
                <a:latin typeface="Candara" pitchFamily="34" charset="0"/>
              </a:rPr>
              <a:t>de la commune, des ECI ou des GCT dans le capital de la SDL </a:t>
            </a:r>
            <a:r>
              <a:rPr lang="fr-FR" sz="1500" i="1" dirty="0">
                <a:solidFill>
                  <a:srgbClr val="0307BD"/>
                </a:solidFill>
                <a:latin typeface="Candara" pitchFamily="34" charset="0"/>
              </a:rPr>
              <a:t>ne peut être inférieure à 34%</a:t>
            </a:r>
            <a:r>
              <a:rPr lang="fr-FR" sz="1500" i="1" dirty="0">
                <a:latin typeface="Candara" pitchFamily="34" charset="0"/>
              </a:rPr>
              <a:t>. La </a:t>
            </a:r>
            <a:r>
              <a:rPr lang="fr-FR" sz="1500" i="1" dirty="0">
                <a:solidFill>
                  <a:srgbClr val="0307BD"/>
                </a:solidFill>
                <a:latin typeface="Candara" pitchFamily="34" charset="0"/>
              </a:rPr>
              <a:t>majorité du capital </a:t>
            </a:r>
            <a:r>
              <a:rPr lang="fr-FR" sz="1500" i="1" dirty="0">
                <a:latin typeface="Candara" pitchFamily="34" charset="0"/>
              </a:rPr>
              <a:t>de la SDL </a:t>
            </a:r>
            <a:r>
              <a:rPr lang="fr-FR" sz="1500" i="1" dirty="0">
                <a:solidFill>
                  <a:srgbClr val="0307BD"/>
                </a:solidFill>
                <a:latin typeface="Candara" pitchFamily="34" charset="0"/>
              </a:rPr>
              <a:t>doit être détenue </a:t>
            </a:r>
            <a:r>
              <a:rPr lang="fr-FR" sz="1500" i="1" dirty="0">
                <a:latin typeface="Candara" pitchFamily="34" charset="0"/>
              </a:rPr>
              <a:t>par des </a:t>
            </a:r>
            <a:r>
              <a:rPr lang="fr-FR" sz="1500" i="1" dirty="0">
                <a:solidFill>
                  <a:srgbClr val="0307BD"/>
                </a:solidFill>
                <a:latin typeface="Candara" pitchFamily="34" charset="0"/>
              </a:rPr>
              <a:t>personnes morales de droit public </a:t>
            </a:r>
            <a:r>
              <a:rPr lang="fr-FR" sz="1500" i="1" dirty="0">
                <a:latin typeface="Candara" pitchFamily="34" charset="0"/>
              </a:rPr>
              <a:t>;</a:t>
            </a:r>
          </a:p>
          <a:p>
            <a:pPr marL="531813" indent="-265113" algn="just">
              <a:spcBef>
                <a:spcPts val="1200"/>
              </a:spcBef>
              <a:buClr>
                <a:srgbClr val="0307BD"/>
              </a:buClr>
              <a:buSzPct val="90000"/>
              <a:buFont typeface="Wingdings 3" panose="05040102010807070707" pitchFamily="18" charset="2"/>
              <a:buChar char="¢"/>
              <a:defRPr/>
            </a:pPr>
            <a:r>
              <a:rPr lang="fr-FR" sz="1500" i="1" dirty="0">
                <a:latin typeface="Candara" pitchFamily="34" charset="0"/>
              </a:rPr>
              <a:t>La SDL </a:t>
            </a:r>
            <a:r>
              <a:rPr lang="fr-FR" sz="1500" i="1" dirty="0">
                <a:solidFill>
                  <a:srgbClr val="0307BD"/>
                </a:solidFill>
                <a:latin typeface="Candara" pitchFamily="34" charset="0"/>
              </a:rPr>
              <a:t>ne peut détenir des participations </a:t>
            </a:r>
            <a:r>
              <a:rPr lang="fr-FR" sz="1500" i="1" dirty="0">
                <a:latin typeface="Candara" pitchFamily="34" charset="0"/>
              </a:rPr>
              <a:t>dans le capital d'autres sociétés ;</a:t>
            </a:r>
          </a:p>
          <a:p>
            <a:pPr marL="531813" indent="-265113" algn="just">
              <a:spcBef>
                <a:spcPts val="1200"/>
              </a:spcBef>
              <a:buClr>
                <a:srgbClr val="0307BD"/>
              </a:buClr>
              <a:buSzPct val="90000"/>
              <a:buFont typeface="Wingdings 3" panose="05040102010807070707" pitchFamily="18" charset="2"/>
              <a:buChar char="¢"/>
              <a:defRPr/>
            </a:pPr>
            <a:r>
              <a:rPr lang="fr-FR" sz="1500" b="1" i="1" dirty="0">
                <a:latin typeface="Candara" pitchFamily="34" charset="0"/>
              </a:rPr>
              <a:t>L’objet de la SDL </a:t>
            </a:r>
            <a:r>
              <a:rPr lang="fr-FR" sz="1500" i="1" dirty="0">
                <a:latin typeface="Candara" pitchFamily="34" charset="0"/>
              </a:rPr>
              <a:t>est limité aux </a:t>
            </a:r>
            <a:r>
              <a:rPr lang="fr-FR" sz="1500" i="1" dirty="0">
                <a:solidFill>
                  <a:srgbClr val="0307BD"/>
                </a:solidFill>
                <a:latin typeface="Candara" pitchFamily="34" charset="0"/>
              </a:rPr>
              <a:t>activités à caractère industriel et commercial</a:t>
            </a:r>
            <a:r>
              <a:rPr lang="fr-FR" sz="1500" i="1" dirty="0">
                <a:latin typeface="Candara" pitchFamily="34" charset="0"/>
              </a:rPr>
              <a:t>, </a:t>
            </a:r>
            <a:r>
              <a:rPr lang="fr-FR" sz="1500" i="1" dirty="0">
                <a:solidFill>
                  <a:srgbClr val="C00000"/>
                </a:solidFill>
                <a:latin typeface="Candara" pitchFamily="34" charset="0"/>
              </a:rPr>
              <a:t>à l'exception </a:t>
            </a:r>
            <a:r>
              <a:rPr lang="fr-FR" sz="1500" i="1" dirty="0">
                <a:latin typeface="Candara" pitchFamily="34" charset="0"/>
              </a:rPr>
              <a:t>de la </a:t>
            </a:r>
            <a:r>
              <a:rPr lang="fr-FR" sz="1500" i="1" dirty="0">
                <a:solidFill>
                  <a:srgbClr val="0307BD"/>
                </a:solidFill>
                <a:latin typeface="Candara" pitchFamily="34" charset="0"/>
              </a:rPr>
              <a:t>gestion du domaine privé </a:t>
            </a:r>
            <a:r>
              <a:rPr lang="fr-FR" sz="1500" i="1" dirty="0">
                <a:latin typeface="Candara" pitchFamily="34" charset="0"/>
              </a:rPr>
              <a:t>de la commune ;</a:t>
            </a:r>
          </a:p>
          <a:p>
            <a:pPr marL="531813" indent="-265113" algn="just">
              <a:spcBef>
                <a:spcPts val="1200"/>
              </a:spcBef>
              <a:buClr>
                <a:srgbClr val="0307BD"/>
              </a:buClr>
              <a:buSzPct val="90000"/>
              <a:buFont typeface="Wingdings 3" panose="05040102010807070707" pitchFamily="18" charset="2"/>
              <a:buChar char="¢"/>
              <a:defRPr/>
            </a:pPr>
            <a:r>
              <a:rPr lang="fr-FR" sz="1500" b="1" i="1" dirty="0">
                <a:latin typeface="Candara" pitchFamily="34" charset="0"/>
              </a:rPr>
              <a:t>Obligation de notification des PV </a:t>
            </a:r>
            <a:r>
              <a:rPr lang="fr-FR" sz="1500" i="1" dirty="0">
                <a:latin typeface="Candara" pitchFamily="34" charset="0"/>
              </a:rPr>
              <a:t>des réunions des organes de gestion de la SDL à la Commune, aux actionnaires et au Gouverneur dans un délai de 15 jours ;</a:t>
            </a:r>
          </a:p>
          <a:p>
            <a:pPr marL="531813" indent="-265113" algn="just">
              <a:spcBef>
                <a:spcPts val="1200"/>
              </a:spcBef>
              <a:buClr>
                <a:srgbClr val="0307BD"/>
              </a:buClr>
              <a:buSzPct val="90000"/>
              <a:buFont typeface="Wingdings 3" panose="05040102010807070707" pitchFamily="18" charset="2"/>
              <a:buChar char="¢"/>
              <a:defRPr/>
            </a:pPr>
            <a:r>
              <a:rPr lang="fr-FR" sz="1500" b="1" i="1" dirty="0">
                <a:latin typeface="Candara" pitchFamily="34" charset="0"/>
              </a:rPr>
              <a:t>Le représentent de la Commune dans les organes de gestion de la SDL : </a:t>
            </a:r>
          </a:p>
          <a:p>
            <a:pPr marL="828675" indent="-198438" algn="just">
              <a:spcBef>
                <a:spcPts val="0"/>
              </a:spcBef>
              <a:buClr>
                <a:srgbClr val="0307BD"/>
              </a:buClr>
              <a:buSzPct val="90000"/>
              <a:buFont typeface="Wingdings" panose="05000000000000000000" pitchFamily="2" charset="2"/>
              <a:buChar char="§"/>
              <a:defRPr/>
            </a:pPr>
            <a:r>
              <a:rPr lang="fr-FR" sz="1400" i="1" dirty="0">
                <a:latin typeface="Candara" pitchFamily="34" charset="0"/>
              </a:rPr>
              <a:t>présente des rapports périodiques à la Commune sur les décisions prises par la SDL;</a:t>
            </a:r>
          </a:p>
          <a:p>
            <a:pPr marL="828675" indent="-198438" algn="just">
              <a:spcBef>
                <a:spcPts val="0"/>
              </a:spcBef>
              <a:buClr>
                <a:srgbClr val="0307BD"/>
              </a:buClr>
              <a:buSzPct val="90000"/>
              <a:buFont typeface="Wingdings" panose="05000000000000000000" pitchFamily="2" charset="2"/>
              <a:buChar char="§"/>
              <a:defRPr/>
            </a:pPr>
            <a:r>
              <a:rPr lang="fr-FR" sz="1400" i="1" dirty="0">
                <a:latin typeface="Candara" pitchFamily="34" charset="0"/>
              </a:rPr>
              <a:t>Assure la continuité de représentativité de la Commune en cas de dissolution du Conseil communal . </a:t>
            </a:r>
          </a:p>
          <a:p>
            <a:pPr marL="808038" indent="-265113" algn="just">
              <a:spcBef>
                <a:spcPts val="1200"/>
              </a:spcBef>
              <a:buClr>
                <a:srgbClr val="0307BD"/>
              </a:buClr>
              <a:buSzPct val="90000"/>
              <a:buFont typeface="Wingdings 3" panose="05040102010807070707" pitchFamily="18" charset="2"/>
              <a:buChar char="¢"/>
              <a:defRPr/>
            </a:pPr>
            <a:endParaRPr lang="fr-FR" sz="1600" i="1" dirty="0">
              <a:latin typeface="Candara" pitchFamily="34" charset="0"/>
            </a:endParaRP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18</a:t>
            </a:fld>
            <a:endParaRPr lang="fr-FR" altLang="fr-FR" sz="1600" b="1" dirty="0">
              <a:solidFill>
                <a:schemeClr val="accent5">
                  <a:lumMod val="50000"/>
                </a:schemeClr>
              </a:solidFill>
              <a:latin typeface="Candara" panose="020E0502030303020204" pitchFamily="34" charset="0"/>
            </a:endParaRPr>
          </a:p>
        </p:txBody>
      </p:sp>
      <p:sp>
        <p:nvSpPr>
          <p:cNvPr id="6" name="Rectangle 5"/>
          <p:cNvSpPr/>
          <p:nvPr/>
        </p:nvSpPr>
        <p:spPr>
          <a:xfrm>
            <a:off x="1979712" y="602104"/>
            <a:ext cx="6624736"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Sociétés de Développement Local (SDL)</a:t>
            </a:r>
            <a:r>
              <a:rPr lang="fr-FR" sz="2800" i="1" dirty="0">
                <a:solidFill>
                  <a:srgbClr val="0307BD"/>
                </a:solidFill>
                <a:latin typeface="Candara" panose="020E0502030303020204" pitchFamily="34" charset="0"/>
              </a:rPr>
              <a:t> </a:t>
            </a:r>
            <a:r>
              <a:rPr lang="fr-FR" sz="2000" i="1" dirty="0">
                <a:solidFill>
                  <a:srgbClr val="0307BD"/>
                </a:solidFill>
                <a:latin typeface="Candara" panose="020E0502030303020204" pitchFamily="34" charset="0"/>
              </a:rPr>
              <a:t>(suite)</a:t>
            </a:r>
            <a:endParaRPr lang="fr-FR" sz="2800" b="1" i="1" dirty="0">
              <a:solidFill>
                <a:srgbClr val="180C00"/>
              </a:solidFill>
              <a:latin typeface="Candara" panose="020E0502030303020204" pitchFamily="34" charset="0"/>
            </a:endParaRPr>
          </a:p>
        </p:txBody>
      </p:sp>
    </p:spTree>
    <p:extLst>
      <p:ext uri="{BB962C8B-B14F-4D97-AF65-F5344CB8AC3E}">
        <p14:creationId xmlns:p14="http://schemas.microsoft.com/office/powerpoint/2010/main" val="41189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 de texte 7"/>
          <p:cNvSpPr txBox="1">
            <a:spLocks noChangeArrowheads="1"/>
          </p:cNvSpPr>
          <p:nvPr/>
        </p:nvSpPr>
        <p:spPr bwMode="auto">
          <a:xfrm>
            <a:off x="1258888" y="6599238"/>
            <a:ext cx="7489825" cy="214312"/>
          </a:xfrm>
          <a:prstGeom prst="rect">
            <a:avLst/>
          </a:prstGeom>
          <a:noFill/>
          <a:ln w="6350">
            <a:noFill/>
            <a:miter lim="800000"/>
            <a:headEnd/>
            <a:tailEnd/>
          </a:ln>
        </p:spPr>
        <p:txBody>
          <a:bodyPr/>
          <a:lstStyle/>
          <a:p>
            <a:pPr algn="ctr" rtl="1">
              <a:defRPr/>
            </a:pPr>
            <a:r>
              <a:rPr lang="ar-MA" sz="1200" b="1" dirty="0">
                <a:solidFill>
                  <a:schemeClr val="tx1">
                    <a:lumMod val="50000"/>
                    <a:lumOff val="50000"/>
                  </a:schemeClr>
                </a:solidFill>
                <a:latin typeface="Sakkal Majalla" panose="02000000000000000000" pitchFamily="2" charset="-78"/>
                <a:ea typeface="Arial" pitchFamily="34" charset="0"/>
                <a:cs typeface="Sakkal Majalla" panose="02000000000000000000" pitchFamily="2" charset="-78"/>
              </a:rPr>
              <a:t>المديرية العامة للجماعات المحلية /  مديرية الشؤون القانونية والدراسات والتوثيق والتعاون</a:t>
            </a:r>
            <a:endParaRPr lang="fr-FR" sz="1200" dirty="0">
              <a:solidFill>
                <a:schemeClr val="tx1">
                  <a:lumMod val="50000"/>
                  <a:lumOff val="50000"/>
                </a:schemeClr>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32040" y="2060848"/>
            <a:ext cx="3829050" cy="1200329"/>
          </a:xfrm>
          <a:prstGeom prst="rect">
            <a:avLst/>
          </a:prstGeom>
        </p:spPr>
        <p:txBody>
          <a:bodyPr>
            <a:spAutoFit/>
          </a:bodyPr>
          <a:lstStyle/>
          <a:p>
            <a:pPr eaLnBrk="1" hangingPunct="1">
              <a:buClr>
                <a:schemeClr val="bg1">
                  <a:lumMod val="10000"/>
                </a:schemeClr>
              </a:buClr>
              <a:defRPr/>
            </a:pPr>
            <a:r>
              <a:rPr lang="fr-FR" b="1" i="1" dirty="0">
                <a:solidFill>
                  <a:schemeClr val="accent1">
                    <a:lumMod val="50000"/>
                  </a:schemeClr>
                </a:solidFill>
                <a:latin typeface="Candara" panose="020E0502030303020204" pitchFamily="34" charset="0"/>
              </a:rPr>
              <a:t>Les Formes non personnalisées de la coopération décentralisée</a:t>
            </a:r>
          </a:p>
        </p:txBody>
      </p:sp>
      <p:sp>
        <p:nvSpPr>
          <p:cNvPr id="12" name="Rectangle 11"/>
          <p:cNvSpPr/>
          <p:nvPr/>
        </p:nvSpPr>
        <p:spPr>
          <a:xfrm flipH="1">
            <a:off x="4814888" y="2132658"/>
            <a:ext cx="46037" cy="1223962"/>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8198" name="Espace réservé du numéro de diapositive 3"/>
          <p:cNvSpPr txBox="1">
            <a:spLocks/>
          </p:cNvSpPr>
          <p:nvPr/>
        </p:nvSpPr>
        <p:spPr bwMode="auto">
          <a:xfrm>
            <a:off x="539750" y="6448425"/>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nSpc>
                <a:spcPct val="100000"/>
              </a:lnSpc>
              <a:spcBef>
                <a:spcPct val="0"/>
              </a:spcBef>
              <a:buFontTx/>
              <a:buNone/>
            </a:pPr>
            <a:fld id="{74503DF0-2A6A-45E3-8847-D11776FD891B}" type="slidenum">
              <a:rPr lang="fr-FR" altLang="fr-FR" sz="1600">
                <a:solidFill>
                  <a:srgbClr val="103A1A"/>
                </a:solidFill>
                <a:latin typeface="Arial" pitchFamily="34" charset="0"/>
              </a:rPr>
              <a:pPr>
                <a:lnSpc>
                  <a:spcPct val="100000"/>
                </a:lnSpc>
                <a:spcBef>
                  <a:spcPct val="0"/>
                </a:spcBef>
                <a:buFontTx/>
                <a:buNone/>
              </a:pPr>
              <a:t>19</a:t>
            </a:fld>
            <a:endParaRPr lang="fr-FR" altLang="fr-FR" sz="1600">
              <a:solidFill>
                <a:srgbClr val="103A1A"/>
              </a:solidFill>
              <a:latin typeface="Arial" pitchFamily="34" charset="0"/>
            </a:endParaRPr>
          </a:p>
        </p:txBody>
      </p:sp>
      <p:sp>
        <p:nvSpPr>
          <p:cNvPr id="9" name="Oval 467"/>
          <p:cNvSpPr/>
          <p:nvPr/>
        </p:nvSpPr>
        <p:spPr>
          <a:xfrm>
            <a:off x="3995936" y="2204864"/>
            <a:ext cx="828000" cy="828000"/>
          </a:xfrm>
          <a:prstGeom prst="ellipse">
            <a:avLst/>
          </a:prstGeom>
          <a:solidFill>
            <a:schemeClr val="accent2">
              <a:lumMod val="50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sym typeface="Wingdings"/>
              </a:rPr>
              <a:t></a:t>
            </a:r>
            <a:endParaRPr lang="fr-FR"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endParaRPr>
          </a:p>
        </p:txBody>
      </p:sp>
      <p:sp>
        <p:nvSpPr>
          <p:cNvPr id="10" name="Rectangle 9"/>
          <p:cNvSpPr/>
          <p:nvPr/>
        </p:nvSpPr>
        <p:spPr>
          <a:xfrm>
            <a:off x="1475656" y="3629342"/>
            <a:ext cx="5184576" cy="1892826"/>
          </a:xfrm>
          <a:prstGeom prst="rect">
            <a:avLst/>
          </a:prstGeom>
        </p:spPr>
        <p:txBody>
          <a:bodyPr wrap="square">
            <a:spAutoFit/>
          </a:bodyPr>
          <a:lstStyle/>
          <a:p>
            <a:pPr marL="342900" indent="-342900" eaLnBrk="1" hangingPunct="1">
              <a:buClr>
                <a:schemeClr val="tx2">
                  <a:lumMod val="50000"/>
                </a:schemeClr>
              </a:buClr>
              <a:buFont typeface="Wingdings" panose="05000000000000000000" pitchFamily="2" charset="2"/>
              <a:buChar char="v"/>
              <a:defRPr/>
            </a:pPr>
            <a:r>
              <a:rPr lang="fr-FR" sz="2000" b="1" i="1" dirty="0">
                <a:latin typeface="Candara" panose="020E0502030303020204" pitchFamily="34" charset="0"/>
              </a:rPr>
              <a:t>Parmi les formes de partenariat autorisées dans ce cadre :</a:t>
            </a:r>
          </a:p>
          <a:p>
            <a:pPr marL="1001713" indent="-285750" algn="just" eaLnBrk="1" hangingPunct="1">
              <a:spcBef>
                <a:spcPts val="600"/>
              </a:spcBef>
              <a:buClr>
                <a:schemeClr val="accent5">
                  <a:lumMod val="50000"/>
                </a:schemeClr>
              </a:buClr>
              <a:buFont typeface="Wingdings 3" panose="05040102010807070707" pitchFamily="18" charset="2"/>
              <a:buChar char="¢"/>
              <a:defRPr/>
            </a:pPr>
            <a:r>
              <a:rPr lang="fr-FR" sz="1800" b="1" i="1" dirty="0">
                <a:latin typeface="Candara" panose="020E0502030303020204" pitchFamily="34" charset="0"/>
              </a:rPr>
              <a:t>Le partenariat conventionnel :</a:t>
            </a:r>
          </a:p>
          <a:p>
            <a:pPr marL="1528763" indent="-285750" algn="just" eaLnBrk="1" hangingPunct="1">
              <a:buClr>
                <a:srgbClr val="0307BD"/>
              </a:buClr>
              <a:buFont typeface="Wingdings" panose="05000000000000000000" pitchFamily="2" charset="2"/>
              <a:buChar char="§"/>
              <a:defRPr/>
            </a:pPr>
            <a:r>
              <a:rPr lang="fr-FR" sz="1800" i="1" dirty="0">
                <a:latin typeface="Candara" panose="020E0502030303020204" pitchFamily="34" charset="0"/>
              </a:rPr>
              <a:t>Public-Public ;</a:t>
            </a:r>
          </a:p>
          <a:p>
            <a:pPr marL="1528763" indent="-285750" algn="just" eaLnBrk="1" hangingPunct="1">
              <a:buClr>
                <a:srgbClr val="0307BD"/>
              </a:buClr>
              <a:buFont typeface="Wingdings" panose="05000000000000000000" pitchFamily="2" charset="2"/>
              <a:buChar char="§"/>
              <a:defRPr/>
            </a:pPr>
            <a:r>
              <a:rPr lang="fr-FR" sz="1800" i="1" dirty="0">
                <a:latin typeface="Candara" panose="020E0502030303020204" pitchFamily="34" charset="0"/>
              </a:rPr>
              <a:t>Public-Privé ;</a:t>
            </a:r>
          </a:p>
          <a:p>
            <a:pPr marL="1528763" indent="-285750" algn="just" eaLnBrk="1" hangingPunct="1">
              <a:buClr>
                <a:srgbClr val="0307BD"/>
              </a:buClr>
              <a:buFont typeface="Wingdings" panose="05000000000000000000" pitchFamily="2" charset="2"/>
              <a:buChar char="§"/>
              <a:defRPr/>
            </a:pPr>
            <a:r>
              <a:rPr lang="fr-FR" sz="1800" i="1" dirty="0">
                <a:latin typeface="Candara" panose="020E0502030303020204" pitchFamily="34" charset="0"/>
              </a:rPr>
              <a:t>Public-Privé-ONG…</a:t>
            </a:r>
          </a:p>
        </p:txBody>
      </p:sp>
      <p:sp>
        <p:nvSpPr>
          <p:cNvPr id="13"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19</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1148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763688" y="1722512"/>
            <a:ext cx="6768752" cy="770384"/>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fr-FR" altLang="fr-FR" sz="3200" b="1" i="1" dirty="0">
                <a:solidFill>
                  <a:schemeClr val="accent6">
                    <a:lumMod val="50000"/>
                  </a:schemeClr>
                </a:solidFill>
                <a:latin typeface="Candara" panose="020E0502030303020204" pitchFamily="34" charset="0"/>
              </a:rPr>
              <a:t>Introduction</a:t>
            </a:r>
            <a:endParaRPr lang="fr-FR" sz="3200" dirty="0">
              <a:solidFill>
                <a:schemeClr val="accent6">
                  <a:lumMod val="50000"/>
                </a:schemeClr>
              </a:solidFill>
            </a:endParaRPr>
          </a:p>
        </p:txBody>
      </p:sp>
      <p:sp>
        <p:nvSpPr>
          <p:cNvPr id="5" name="Rectangle à coins arrondis 4"/>
          <p:cNvSpPr/>
          <p:nvPr/>
        </p:nvSpPr>
        <p:spPr>
          <a:xfrm>
            <a:off x="1763688" y="2874640"/>
            <a:ext cx="6768752" cy="770384"/>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fr-FR" altLang="fr-FR" sz="3200" b="1" i="1" dirty="0">
                <a:solidFill>
                  <a:schemeClr val="accent6">
                    <a:lumMod val="50000"/>
                  </a:schemeClr>
                </a:solidFill>
                <a:latin typeface="Candara" panose="020E0502030303020204" pitchFamily="34" charset="0"/>
              </a:rPr>
              <a:t>                  La coopération interne</a:t>
            </a:r>
            <a:endParaRPr lang="fr-FR" sz="3200" b="1" i="1" dirty="0">
              <a:solidFill>
                <a:schemeClr val="accent6">
                  <a:lumMod val="50000"/>
                </a:schemeClr>
              </a:solidFill>
              <a:latin typeface="Candara" panose="020E0502030303020204" pitchFamily="34" charset="0"/>
            </a:endParaRPr>
          </a:p>
        </p:txBody>
      </p:sp>
      <p:sp>
        <p:nvSpPr>
          <p:cNvPr id="6" name="Rectangle à coins arrondis 5"/>
          <p:cNvSpPr/>
          <p:nvPr/>
        </p:nvSpPr>
        <p:spPr>
          <a:xfrm>
            <a:off x="1763688" y="4026768"/>
            <a:ext cx="6768752" cy="770384"/>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fr-FR" altLang="fr-FR" sz="3000" b="1" i="1" dirty="0">
                <a:solidFill>
                  <a:schemeClr val="accent6">
                    <a:lumMod val="50000"/>
                  </a:schemeClr>
                </a:solidFill>
                <a:latin typeface="Candara" panose="020E0502030303020204" pitchFamily="34" charset="0"/>
              </a:rPr>
              <a:t>                  La coopération internationale</a:t>
            </a:r>
            <a:endParaRPr lang="fr-FR" sz="3000" b="1" i="1" dirty="0">
              <a:solidFill>
                <a:schemeClr val="accent6">
                  <a:lumMod val="50000"/>
                </a:schemeClr>
              </a:solidFill>
              <a:latin typeface="Candara" panose="020E0502030303020204" pitchFamily="34" charset="0"/>
            </a:endParaRPr>
          </a:p>
        </p:txBody>
      </p:sp>
      <p:sp>
        <p:nvSpPr>
          <p:cNvPr id="7" name="Rectangle à coins arrondis 6"/>
          <p:cNvSpPr/>
          <p:nvPr/>
        </p:nvSpPr>
        <p:spPr>
          <a:xfrm>
            <a:off x="1763688" y="5178896"/>
            <a:ext cx="6768752" cy="770384"/>
          </a:xfrm>
          <a:prstGeom prst="roundRect">
            <a:avLst/>
          </a:pr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a:r>
              <a:rPr lang="fr-FR" sz="3200" b="1" i="1" dirty="0">
                <a:solidFill>
                  <a:schemeClr val="accent6">
                    <a:lumMod val="50000"/>
                  </a:schemeClr>
                </a:solidFill>
                <a:latin typeface="Candara" panose="020E0502030303020204" pitchFamily="34" charset="0"/>
              </a:rPr>
              <a:t>              Le Contrôle administratif</a:t>
            </a:r>
          </a:p>
        </p:txBody>
      </p:sp>
      <p:sp>
        <p:nvSpPr>
          <p:cNvPr id="8" name="Organigramme : Délai 7"/>
          <p:cNvSpPr/>
          <p:nvPr/>
        </p:nvSpPr>
        <p:spPr>
          <a:xfrm>
            <a:off x="899592" y="1556792"/>
            <a:ext cx="1944216" cy="48245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c 8"/>
          <p:cNvSpPr/>
          <p:nvPr/>
        </p:nvSpPr>
        <p:spPr>
          <a:xfrm>
            <a:off x="827584" y="1484784"/>
            <a:ext cx="1872208" cy="4968552"/>
          </a:xfrm>
          <a:prstGeom prst="arc">
            <a:avLst>
              <a:gd name="adj1" fmla="val 16815581"/>
              <a:gd name="adj2" fmla="val 4411726"/>
            </a:avLst>
          </a:prstGeom>
          <a:ln w="25400" cmpd="sng">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Oval 467"/>
          <p:cNvSpPr/>
          <p:nvPr/>
        </p:nvSpPr>
        <p:spPr>
          <a:xfrm>
            <a:off x="2627784" y="2852936"/>
            <a:ext cx="720000" cy="720000"/>
          </a:xfrm>
          <a:prstGeom prst="ellipse">
            <a:avLst/>
          </a:prstGeom>
          <a:solidFill>
            <a:schemeClr val="accent5">
              <a:lumMod val="50000"/>
            </a:schemeClr>
          </a:solidFill>
          <a:ln>
            <a:noFill/>
          </a:ln>
          <a:scene3d>
            <a:camera prst="perspectiveContrastingLeftFacing"/>
            <a:lightRig rig="two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3200" dirty="0">
                <a:solidFill>
                  <a:schemeClr val="bg1"/>
                </a:solidFill>
                <a:effectLst/>
                <a:ea typeface="Calibri"/>
                <a:cs typeface="Arial"/>
                <a:sym typeface="Wingdings"/>
              </a:rPr>
              <a:t></a:t>
            </a:r>
            <a:endParaRPr lang="fr-FR" sz="1400" dirty="0">
              <a:solidFill>
                <a:schemeClr val="bg1"/>
              </a:solidFill>
              <a:effectLst/>
              <a:ea typeface="Calibri"/>
              <a:cs typeface="Arial"/>
            </a:endParaRPr>
          </a:p>
        </p:txBody>
      </p:sp>
      <p:sp>
        <p:nvSpPr>
          <p:cNvPr id="11" name="Oval 467"/>
          <p:cNvSpPr/>
          <p:nvPr/>
        </p:nvSpPr>
        <p:spPr>
          <a:xfrm>
            <a:off x="2699872" y="4005064"/>
            <a:ext cx="720000" cy="720000"/>
          </a:xfrm>
          <a:prstGeom prst="ellipse">
            <a:avLst/>
          </a:prstGeom>
          <a:solidFill>
            <a:schemeClr val="accent5">
              <a:lumMod val="50000"/>
            </a:schemeClr>
          </a:solidFill>
          <a:ln>
            <a:noFill/>
          </a:ln>
          <a:scene3d>
            <a:camera prst="perspectiveContrastingLeftFacing"/>
            <a:lightRig rig="two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3200" dirty="0">
                <a:solidFill>
                  <a:schemeClr val="bg1"/>
                </a:solidFill>
                <a:effectLst/>
                <a:ea typeface="Calibri"/>
                <a:cs typeface="Arial"/>
                <a:sym typeface="Wingdings"/>
              </a:rPr>
              <a:t></a:t>
            </a:r>
            <a:endParaRPr lang="fr-FR" sz="1400" dirty="0">
              <a:solidFill>
                <a:schemeClr val="bg1"/>
              </a:solidFill>
              <a:effectLst/>
              <a:ea typeface="Calibri"/>
              <a:cs typeface="Arial"/>
            </a:endParaRPr>
          </a:p>
        </p:txBody>
      </p:sp>
      <p:sp>
        <p:nvSpPr>
          <p:cNvPr id="12" name="Oval 467"/>
          <p:cNvSpPr/>
          <p:nvPr/>
        </p:nvSpPr>
        <p:spPr>
          <a:xfrm>
            <a:off x="2483768" y="5157192"/>
            <a:ext cx="720000" cy="720000"/>
          </a:xfrm>
          <a:prstGeom prst="ellipse">
            <a:avLst/>
          </a:prstGeom>
          <a:solidFill>
            <a:schemeClr val="accent5">
              <a:lumMod val="50000"/>
            </a:schemeClr>
          </a:solidFill>
          <a:ln>
            <a:noFill/>
          </a:ln>
          <a:scene3d>
            <a:camera prst="perspectiveContrastingLeftFacing"/>
            <a:lightRig rig="two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3200" dirty="0">
                <a:solidFill>
                  <a:schemeClr val="bg1"/>
                </a:solidFill>
                <a:effectLst/>
                <a:ea typeface="Calibri"/>
                <a:cs typeface="Arial"/>
                <a:sym typeface="Wingdings"/>
              </a:rPr>
              <a:t></a:t>
            </a:r>
            <a:endParaRPr lang="fr-FR" sz="1400" dirty="0">
              <a:solidFill>
                <a:schemeClr val="bg1"/>
              </a:solidFill>
              <a:effectLst/>
              <a:ea typeface="Calibri"/>
              <a:cs typeface="Arial"/>
            </a:endParaRPr>
          </a:p>
        </p:txBody>
      </p:sp>
      <p:sp>
        <p:nvSpPr>
          <p:cNvPr id="13" name="Rectangle 12"/>
          <p:cNvSpPr/>
          <p:nvPr/>
        </p:nvSpPr>
        <p:spPr>
          <a:xfrm>
            <a:off x="971600" y="476672"/>
            <a:ext cx="7704856" cy="646331"/>
          </a:xfrm>
          <a:prstGeom prst="rect">
            <a:avLst/>
          </a:prstGeom>
        </p:spPr>
        <p:txBody>
          <a:bodyPr wrap="square">
            <a:spAutoFit/>
          </a:bodyPr>
          <a:lstStyle/>
          <a:p>
            <a:pPr marL="266700" algn="ctr">
              <a:buClr>
                <a:schemeClr val="bg1">
                  <a:lumMod val="10000"/>
                </a:schemeClr>
              </a:buClr>
              <a:buSzPct val="90000"/>
              <a:defRPr/>
            </a:pPr>
            <a:r>
              <a:rPr lang="fr-FR" altLang="fr-FR" sz="3600" b="1" i="1" u="sng" dirty="0">
                <a:solidFill>
                  <a:srgbClr val="180C00"/>
                </a:solidFill>
                <a:latin typeface="Candara" panose="020E0502030303020204" pitchFamily="34" charset="0"/>
              </a:rPr>
              <a:t>Plan de l’exposé</a:t>
            </a:r>
            <a:endParaRPr lang="fr-FR" sz="3600" b="1" i="1" u="sng" dirty="0">
              <a:solidFill>
                <a:srgbClr val="180C00"/>
              </a:solidFill>
              <a:latin typeface="Candara" panose="020E0502030303020204" pitchFamily="34" charset="0"/>
            </a:endParaRPr>
          </a:p>
        </p:txBody>
      </p:sp>
      <p:sp>
        <p:nvSpPr>
          <p:cNvPr id="1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2"/>
              </a:buBlip>
              <a:defRPr sz="3200">
                <a:solidFill>
                  <a:schemeClr val="tx1"/>
                </a:solidFill>
                <a:latin typeface="Calibri" pitchFamily="34" charset="0"/>
              </a:defRPr>
            </a:lvl1pPr>
            <a:lvl2pPr marL="742950" indent="-285750" eaLnBrk="0" hangingPunct="0">
              <a:lnSpc>
                <a:spcPct val="90000"/>
              </a:lnSpc>
              <a:spcBef>
                <a:spcPct val="20000"/>
              </a:spcBef>
              <a:buBlip>
                <a:blip r:embed="rId3"/>
              </a:buBlip>
              <a:defRPr sz="2800">
                <a:solidFill>
                  <a:schemeClr val="tx1"/>
                </a:solidFill>
                <a:latin typeface="Calibri" pitchFamily="34" charset="0"/>
              </a:defRPr>
            </a:lvl2pPr>
            <a:lvl3pPr marL="1143000" indent="-228600" eaLnBrk="0" hangingPunct="0">
              <a:lnSpc>
                <a:spcPct val="90000"/>
              </a:lnSpc>
              <a:spcBef>
                <a:spcPct val="20000"/>
              </a:spcBef>
              <a:buBlip>
                <a:blip r:embed="rId3"/>
              </a:buBlip>
              <a:defRPr sz="2400">
                <a:solidFill>
                  <a:schemeClr val="tx1"/>
                </a:solidFill>
                <a:latin typeface="Calibri" pitchFamily="34" charset="0"/>
              </a:defRPr>
            </a:lvl3pPr>
            <a:lvl4pPr marL="1600200" indent="-228600" eaLnBrk="0" hangingPunct="0">
              <a:lnSpc>
                <a:spcPct val="90000"/>
              </a:lnSpc>
              <a:spcBef>
                <a:spcPct val="20000"/>
              </a:spcBef>
              <a:buBlip>
                <a:blip r:embed="rId3"/>
              </a:buBlip>
              <a:defRPr sz="2400">
                <a:solidFill>
                  <a:schemeClr val="tx1"/>
                </a:solidFill>
                <a:latin typeface="Calibri" pitchFamily="34" charset="0"/>
              </a:defRPr>
            </a:lvl4pPr>
            <a:lvl5pPr marL="2057400" indent="-228600" eaLnBrk="0" hangingPunct="0">
              <a:lnSpc>
                <a:spcPct val="90000"/>
              </a:lnSpc>
              <a:spcBef>
                <a:spcPct val="20000"/>
              </a:spcBef>
              <a:buBlip>
                <a:blip r:embed="rId3"/>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4034906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15727"/>
            <a:ext cx="7560840" cy="3600986"/>
          </a:xfrm>
          <a:prstGeom prst="rect">
            <a:avLst/>
          </a:prstGeom>
        </p:spPr>
        <p:txBody>
          <a:bodyPr wrap="square">
            <a:spAutoFit/>
          </a:bodyPr>
          <a:lstStyle/>
          <a:p>
            <a:pPr marL="285750" indent="-285750" algn="just">
              <a:spcBef>
                <a:spcPts val="1200"/>
              </a:spcBef>
              <a:buClr>
                <a:schemeClr val="accent6">
                  <a:lumMod val="50000"/>
                </a:schemeClr>
              </a:buClr>
              <a:buSzPct val="90000"/>
              <a:buFont typeface="Wingdings" panose="05000000000000000000" pitchFamily="2" charset="2"/>
              <a:buChar char="q"/>
              <a:defRPr/>
            </a:pPr>
            <a:r>
              <a:rPr lang="fr-FR" sz="1800" b="1" i="1" dirty="0">
                <a:latin typeface="Candara" pitchFamily="34" charset="0"/>
              </a:rPr>
              <a:t>En application des dispositions de l'article 146 de la Constitution :</a:t>
            </a:r>
          </a:p>
          <a:p>
            <a:pPr marL="531813" indent="-265113" algn="just">
              <a:spcBef>
                <a:spcPts val="1200"/>
              </a:spcBef>
              <a:buClr>
                <a:srgbClr val="0307BD"/>
              </a:buClr>
              <a:buSzPct val="90000"/>
              <a:buFont typeface="Wingdings 3" panose="05040102010807070707" pitchFamily="18" charset="2"/>
              <a:buChar char="¢"/>
              <a:defRPr/>
            </a:pPr>
            <a:r>
              <a:rPr lang="fr-FR" sz="1500" i="1" dirty="0">
                <a:latin typeface="Candara" pitchFamily="34" charset="0"/>
              </a:rPr>
              <a:t>Les conseils des communes peuvent </a:t>
            </a:r>
            <a:r>
              <a:rPr lang="fr-FR" sz="1500" b="1" i="1" dirty="0">
                <a:solidFill>
                  <a:srgbClr val="0307BD"/>
                </a:solidFill>
                <a:latin typeface="Candara" pitchFamily="34" charset="0"/>
              </a:rPr>
              <a:t>transférer</a:t>
            </a:r>
            <a:r>
              <a:rPr lang="fr-FR" sz="1500" i="1" dirty="0">
                <a:latin typeface="Candara" pitchFamily="34" charset="0"/>
              </a:rPr>
              <a:t> </a:t>
            </a:r>
            <a:r>
              <a:rPr lang="fr-FR" sz="1500" i="1" dirty="0">
                <a:solidFill>
                  <a:srgbClr val="0307BD"/>
                </a:solidFill>
                <a:latin typeface="Candara" pitchFamily="34" charset="0"/>
              </a:rPr>
              <a:t>au conseil de la préfecture ou de la province</a:t>
            </a:r>
            <a:r>
              <a:rPr lang="fr-FR" sz="1500" i="1" dirty="0">
                <a:latin typeface="Candara" pitchFamily="34" charset="0"/>
              </a:rPr>
              <a:t>, </a:t>
            </a:r>
            <a:r>
              <a:rPr lang="fr-FR" sz="1500" i="1" dirty="0">
                <a:solidFill>
                  <a:srgbClr val="0307BD"/>
                </a:solidFill>
                <a:latin typeface="Candara" pitchFamily="34" charset="0"/>
              </a:rPr>
              <a:t>l'exercice d'une ou de plusieurs des compétences </a:t>
            </a:r>
            <a:r>
              <a:rPr lang="fr-FR" sz="1500" i="1" dirty="0">
                <a:latin typeface="Candara" pitchFamily="34" charset="0"/>
              </a:rPr>
              <a:t>qui leur sont dévolues  soit :</a:t>
            </a:r>
          </a:p>
          <a:p>
            <a:pPr marL="992188" indent="-285750" algn="just">
              <a:spcBef>
                <a:spcPts val="1200"/>
              </a:spcBef>
              <a:buClr>
                <a:srgbClr val="0307BD"/>
              </a:buClr>
              <a:buSzPct val="90000"/>
              <a:buFont typeface="Wingdings" panose="05000000000000000000" pitchFamily="2" charset="2"/>
              <a:buChar char="ü"/>
              <a:defRPr/>
            </a:pPr>
            <a:r>
              <a:rPr lang="fr-FR" sz="1500" i="1" dirty="0">
                <a:latin typeface="Candara" pitchFamily="34" charset="0"/>
              </a:rPr>
              <a:t>à la demande des communes le souhaitant ;</a:t>
            </a:r>
          </a:p>
          <a:p>
            <a:pPr marL="992188" indent="-285750" algn="just">
              <a:spcBef>
                <a:spcPts val="1200"/>
              </a:spcBef>
              <a:buClr>
                <a:srgbClr val="0307BD"/>
              </a:buClr>
              <a:buSzPct val="90000"/>
              <a:buFont typeface="Wingdings" panose="05000000000000000000" pitchFamily="2" charset="2"/>
              <a:buChar char="ü"/>
              <a:defRPr/>
            </a:pPr>
            <a:r>
              <a:rPr lang="fr-FR" sz="1500" i="1" dirty="0">
                <a:latin typeface="Candara" pitchFamily="34" charset="0"/>
              </a:rPr>
              <a:t>à la demande de celle de l'Etat, qui consacre à cet effet des incitations matérielles dans le cadre de la mutualisation entre les communes ; ou </a:t>
            </a:r>
          </a:p>
          <a:p>
            <a:pPr marL="992188" indent="-285750" algn="just">
              <a:spcBef>
                <a:spcPts val="1200"/>
              </a:spcBef>
              <a:buClr>
                <a:srgbClr val="0307BD"/>
              </a:buClr>
              <a:buSzPct val="90000"/>
              <a:buFont typeface="Wingdings" panose="05000000000000000000" pitchFamily="2" charset="2"/>
              <a:buChar char="ü"/>
              <a:defRPr/>
            </a:pPr>
            <a:r>
              <a:rPr lang="fr-FR" sz="1500" i="1" dirty="0">
                <a:latin typeface="Candara" pitchFamily="34" charset="0"/>
              </a:rPr>
              <a:t>à l'initiative de la préfecture ou de la province concernée. </a:t>
            </a:r>
          </a:p>
          <a:p>
            <a:pPr marL="531813" indent="-265113" algn="just">
              <a:spcBef>
                <a:spcPts val="1200"/>
              </a:spcBef>
              <a:buClr>
                <a:srgbClr val="0307BD"/>
              </a:buClr>
              <a:buSzPct val="90000"/>
              <a:buFont typeface="Wingdings 3" panose="05040102010807070707" pitchFamily="18" charset="2"/>
              <a:buChar char="¢"/>
              <a:defRPr/>
            </a:pPr>
            <a:r>
              <a:rPr lang="fr-FR" sz="1500" i="1" dirty="0">
                <a:latin typeface="Candara" pitchFamily="34" charset="0"/>
              </a:rPr>
              <a:t>L’exerce par le conseil préfectorale ou provinciale des compétences ainsi transférées ne peut avoir lieu qu'après délibération des conseils des communes concernées et leur approbation. </a:t>
            </a:r>
          </a:p>
          <a:p>
            <a:pPr marL="531813" indent="-265113" algn="just">
              <a:spcBef>
                <a:spcPts val="1200"/>
              </a:spcBef>
              <a:buClr>
                <a:srgbClr val="0307BD"/>
              </a:buClr>
              <a:buSzPct val="90000"/>
              <a:buFont typeface="Wingdings 3" panose="05040102010807070707" pitchFamily="18" charset="2"/>
              <a:buChar char="¢"/>
              <a:defRPr/>
            </a:pPr>
            <a:r>
              <a:rPr lang="fr-FR" sz="1500" i="1" dirty="0">
                <a:latin typeface="Candara" pitchFamily="34" charset="0"/>
              </a:rPr>
              <a:t>Les conditions et les modalités de cet exercice sont </a:t>
            </a:r>
            <a:r>
              <a:rPr lang="fr-FR" sz="1500" i="1" dirty="0">
                <a:solidFill>
                  <a:srgbClr val="0307BD"/>
                </a:solidFill>
                <a:latin typeface="Candara" pitchFamily="34" charset="0"/>
              </a:rPr>
              <a:t>fixées dans un cadre contractuel</a:t>
            </a:r>
            <a:r>
              <a:rPr lang="fr-FR" sz="1500" i="1" dirty="0">
                <a:latin typeface="Candara" pitchFamily="34" charset="0"/>
              </a:rPr>
              <a:t>.</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20</a:t>
            </a:fld>
            <a:endParaRPr lang="fr-FR" altLang="fr-FR" sz="1600" b="1" dirty="0">
              <a:solidFill>
                <a:schemeClr val="accent5">
                  <a:lumMod val="50000"/>
                </a:schemeClr>
              </a:solidFill>
              <a:latin typeface="Candara" panose="020E0502030303020204" pitchFamily="34" charset="0"/>
            </a:endParaRPr>
          </a:p>
        </p:txBody>
      </p:sp>
      <p:sp>
        <p:nvSpPr>
          <p:cNvPr id="6" name="Rectangle 5"/>
          <p:cNvSpPr/>
          <p:nvPr/>
        </p:nvSpPr>
        <p:spPr>
          <a:xfrm>
            <a:off x="2051720" y="602104"/>
            <a:ext cx="6552728" cy="830997"/>
          </a:xfrm>
          <a:prstGeom prst="rect">
            <a:avLst/>
          </a:prstGeom>
        </p:spPr>
        <p:txBody>
          <a:bodyPr wrap="square">
            <a:spAutoFit/>
          </a:bodyPr>
          <a:lstStyle/>
          <a:p>
            <a:pPr marL="266700" algn="r">
              <a:buClr>
                <a:schemeClr val="bg1">
                  <a:lumMod val="10000"/>
                </a:schemeClr>
              </a:buClr>
              <a:buSzPct val="90000"/>
              <a:defRPr/>
            </a:pPr>
            <a:r>
              <a:rPr lang="fr-FR" b="1" i="1" dirty="0">
                <a:solidFill>
                  <a:srgbClr val="180C00"/>
                </a:solidFill>
                <a:latin typeface="Candara" panose="020E0502030303020204" pitchFamily="34" charset="0"/>
              </a:rPr>
              <a:t>Les mécanismes destinés à assurer l'adaptation de l'organisation territoriale</a:t>
            </a:r>
          </a:p>
        </p:txBody>
      </p:sp>
    </p:spTree>
    <p:extLst>
      <p:ext uri="{BB962C8B-B14F-4D97-AF65-F5344CB8AC3E}">
        <p14:creationId xmlns:p14="http://schemas.microsoft.com/office/powerpoint/2010/main" val="64732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757422"/>
            <a:ext cx="7560840" cy="3831818"/>
          </a:xfrm>
          <a:prstGeom prst="rect">
            <a:avLst/>
          </a:prstGeom>
        </p:spPr>
        <p:txBody>
          <a:bodyPr wrap="square">
            <a:spAutoFit/>
          </a:bodyPr>
          <a:lstStyle/>
          <a:p>
            <a:pPr marL="285750" indent="-285750" algn="just">
              <a:spcBef>
                <a:spcPts val="1200"/>
              </a:spcBef>
              <a:spcAft>
                <a:spcPts val="600"/>
              </a:spcAft>
              <a:buClr>
                <a:schemeClr val="accent6">
                  <a:lumMod val="50000"/>
                </a:schemeClr>
              </a:buClr>
              <a:buSzPct val="90000"/>
              <a:buFont typeface="Wingdings" panose="05000000000000000000" pitchFamily="2" charset="2"/>
              <a:buChar char="q"/>
              <a:defRPr/>
            </a:pPr>
            <a:r>
              <a:rPr lang="fr-FR" sz="1800" b="1" i="1" dirty="0">
                <a:latin typeface="Candara" pitchFamily="34" charset="0"/>
              </a:rPr>
              <a:t>En application des dispositions de l'article 146 de la Constitution :</a:t>
            </a:r>
          </a:p>
          <a:p>
            <a:pPr marL="552450" lvl="0" indent="-285750" algn="just">
              <a:spcBef>
                <a:spcPts val="1200"/>
              </a:spcBef>
              <a:spcAft>
                <a:spcPts val="600"/>
              </a:spcAft>
              <a:buClr>
                <a:srgbClr val="0307BD"/>
              </a:buClr>
              <a:buSzPct val="90000"/>
              <a:buFont typeface="Wingdings" panose="05000000000000000000" pitchFamily="2" charset="2"/>
              <a:buChar char="v"/>
              <a:defRPr/>
            </a:pPr>
            <a:r>
              <a:rPr lang="fr-FR" sz="1500" b="1" i="1" dirty="0">
                <a:solidFill>
                  <a:srgbClr val="0307BD"/>
                </a:solidFill>
                <a:latin typeface="Candara" pitchFamily="34" charset="0"/>
              </a:rPr>
              <a:t>S’il s'avère efficace</a:t>
            </a:r>
            <a:r>
              <a:rPr lang="fr-FR" sz="1500" i="1" dirty="0">
                <a:latin typeface="Candara" pitchFamily="34" charset="0"/>
              </a:rPr>
              <a:t>, l</a:t>
            </a:r>
            <a:r>
              <a:rPr lang="fr-FR" sz="1500" b="1" i="1" dirty="0">
                <a:latin typeface="Candara" pitchFamily="34" charset="0"/>
              </a:rPr>
              <a:t>a préfecture ou de la province </a:t>
            </a:r>
            <a:r>
              <a:rPr lang="fr-FR" sz="1500" i="1" dirty="0">
                <a:latin typeface="Candara" pitchFamily="34" charset="0"/>
              </a:rPr>
              <a:t>peut être chargée de : </a:t>
            </a:r>
          </a:p>
          <a:p>
            <a:pPr marL="725488" lvl="0" indent="-265113" algn="just">
              <a:spcBef>
                <a:spcPts val="1200"/>
              </a:spcBef>
              <a:buClr>
                <a:srgbClr val="0307BD"/>
              </a:buClr>
              <a:buSzPct val="90000"/>
              <a:buFont typeface="Wingdings 3" panose="05040102010807070707" pitchFamily="18" charset="2"/>
              <a:buChar char="¢"/>
              <a:defRPr/>
            </a:pPr>
            <a:r>
              <a:rPr lang="fr-FR" sz="1500" b="1" i="1" dirty="0">
                <a:solidFill>
                  <a:srgbClr val="0307BD"/>
                </a:solidFill>
                <a:latin typeface="Candara" pitchFamily="34" charset="0"/>
              </a:rPr>
              <a:t>l'exercice délégué </a:t>
            </a:r>
            <a:r>
              <a:rPr lang="fr-FR" sz="1500" i="1" dirty="0">
                <a:latin typeface="Candara" pitchFamily="34" charset="0"/>
              </a:rPr>
              <a:t>de certaines des compétences dévolues aux communes sises dans son territoire, soit :</a:t>
            </a:r>
          </a:p>
          <a:p>
            <a:pPr marL="993775" lvl="0" indent="-265113" algn="just">
              <a:spcBef>
                <a:spcPts val="600"/>
              </a:spcBef>
              <a:buClr>
                <a:srgbClr val="0307BD"/>
              </a:buClr>
              <a:buSzPct val="90000"/>
              <a:buFont typeface="Wingdings" panose="05000000000000000000" pitchFamily="2" charset="2"/>
              <a:buChar char="ü"/>
              <a:defRPr/>
            </a:pPr>
            <a:r>
              <a:rPr lang="fr-FR" sz="1500" i="1" dirty="0">
                <a:latin typeface="Candara" pitchFamily="34" charset="0"/>
              </a:rPr>
              <a:t>à l'initiative des communes concernées ou </a:t>
            </a:r>
          </a:p>
          <a:p>
            <a:pPr marL="993775" lvl="0" indent="-265113" algn="just">
              <a:spcBef>
                <a:spcPts val="600"/>
              </a:spcBef>
              <a:buClr>
                <a:srgbClr val="0307BD"/>
              </a:buClr>
              <a:buSzPct val="90000"/>
              <a:buFont typeface="Wingdings" panose="05000000000000000000" pitchFamily="2" charset="2"/>
              <a:buChar char="ü"/>
              <a:defRPr/>
            </a:pPr>
            <a:r>
              <a:rPr lang="fr-FR" sz="1500" i="1" dirty="0">
                <a:latin typeface="Candara" pitchFamily="34" charset="0"/>
              </a:rPr>
              <a:t>à la demande de l'Etat qui consacre des incitations à cet effet ;</a:t>
            </a:r>
          </a:p>
          <a:p>
            <a:pPr marL="993775" lvl="0" indent="-265113" algn="just">
              <a:spcBef>
                <a:spcPts val="600"/>
              </a:spcBef>
              <a:buClr>
                <a:srgbClr val="0307BD"/>
              </a:buClr>
              <a:buSzPct val="90000"/>
              <a:buFont typeface="Wingdings" panose="05000000000000000000" pitchFamily="2" charset="2"/>
              <a:buChar char="ü"/>
              <a:defRPr/>
            </a:pPr>
            <a:r>
              <a:rPr lang="fr-FR" sz="1500" i="1" dirty="0">
                <a:latin typeface="Candara" pitchFamily="34" charset="0"/>
              </a:rPr>
              <a:t>L'approbation des conseils des communes concernées est requise ;</a:t>
            </a:r>
          </a:p>
          <a:p>
            <a:pPr marL="993775" indent="-265113" algn="just">
              <a:spcBef>
                <a:spcPts val="600"/>
              </a:spcBef>
              <a:buClr>
                <a:srgbClr val="0307BD"/>
              </a:buClr>
              <a:buSzPct val="90000"/>
              <a:buFont typeface="Wingdings" panose="05000000000000000000" pitchFamily="2" charset="2"/>
              <a:buChar char="ü"/>
              <a:defRPr/>
            </a:pPr>
            <a:r>
              <a:rPr lang="fr-FR" sz="1500" i="1" dirty="0">
                <a:latin typeface="Candara" pitchFamily="34" charset="0"/>
              </a:rPr>
              <a:t>Cet exercice délégué est effectué dans un cadre </a:t>
            </a:r>
            <a:r>
              <a:rPr lang="fr-FR" sz="1500" b="1" i="1" dirty="0">
                <a:solidFill>
                  <a:srgbClr val="0307BD"/>
                </a:solidFill>
                <a:latin typeface="Candara" pitchFamily="34" charset="0"/>
              </a:rPr>
              <a:t>contractuel</a:t>
            </a:r>
            <a:r>
              <a:rPr lang="fr-FR" sz="1500" i="1" dirty="0">
                <a:latin typeface="Candara" pitchFamily="34" charset="0"/>
              </a:rPr>
              <a:t>.</a:t>
            </a:r>
          </a:p>
          <a:p>
            <a:pPr marL="725488" indent="-265113" algn="just">
              <a:spcBef>
                <a:spcPts val="1200"/>
              </a:spcBef>
              <a:buClr>
                <a:srgbClr val="0307BD"/>
              </a:buClr>
              <a:buSzPct val="90000"/>
              <a:buFont typeface="Wingdings 3" panose="05040102010807070707" pitchFamily="18" charset="2"/>
              <a:buChar char="¢"/>
              <a:defRPr/>
            </a:pPr>
            <a:r>
              <a:rPr lang="fr-FR" sz="1500" b="1" i="1" dirty="0">
                <a:solidFill>
                  <a:srgbClr val="0307BD"/>
                </a:solidFill>
                <a:latin typeface="Candara" pitchFamily="34" charset="0"/>
              </a:rPr>
              <a:t>accomplir</a:t>
            </a:r>
            <a:r>
              <a:rPr lang="fr-FR" sz="1500" i="1" dirty="0">
                <a:latin typeface="Candara" pitchFamily="34" charset="0"/>
              </a:rPr>
              <a:t> toute action de nature à </a:t>
            </a:r>
            <a:r>
              <a:rPr lang="fr-FR" sz="1500" i="1" dirty="0">
                <a:solidFill>
                  <a:srgbClr val="0307BD"/>
                </a:solidFill>
                <a:latin typeface="Candara" pitchFamily="34" charset="0"/>
              </a:rPr>
              <a:t>promouvoir la coopération</a:t>
            </a:r>
            <a:r>
              <a:rPr lang="fr-FR" sz="1500" i="1" dirty="0">
                <a:latin typeface="Candara" pitchFamily="34" charset="0"/>
              </a:rPr>
              <a:t>, la </a:t>
            </a:r>
            <a:r>
              <a:rPr lang="fr-FR" sz="1500" i="1" dirty="0">
                <a:solidFill>
                  <a:srgbClr val="0307BD"/>
                </a:solidFill>
                <a:latin typeface="Candara" pitchFamily="34" charset="0"/>
              </a:rPr>
              <a:t>concertation et la complémentarité </a:t>
            </a:r>
            <a:r>
              <a:rPr lang="fr-FR" sz="1500" i="1" dirty="0">
                <a:latin typeface="Candara" pitchFamily="34" charset="0"/>
              </a:rPr>
              <a:t>entre la préfecture ou la province et les communes, sises dans son territoire, en tout ce qui concerne </a:t>
            </a:r>
            <a:r>
              <a:rPr lang="fr-FR" sz="1500" i="1" dirty="0">
                <a:solidFill>
                  <a:srgbClr val="0307BD"/>
                </a:solidFill>
                <a:latin typeface="Candara" pitchFamily="34" charset="0"/>
              </a:rPr>
              <a:t>la maîtrise d'ouvrage déléguée</a:t>
            </a:r>
            <a:r>
              <a:rPr lang="fr-FR" sz="1500" i="1" dirty="0">
                <a:latin typeface="Candara" pitchFamily="34" charset="0"/>
              </a:rPr>
              <a:t>, selon des conditions et procédures fixées par décret.</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21</a:t>
            </a:fld>
            <a:endParaRPr lang="fr-FR" altLang="fr-FR" sz="1600" b="1" dirty="0">
              <a:solidFill>
                <a:schemeClr val="accent5">
                  <a:lumMod val="50000"/>
                </a:schemeClr>
              </a:solidFill>
              <a:latin typeface="Candara" panose="020E0502030303020204" pitchFamily="34" charset="0"/>
            </a:endParaRPr>
          </a:p>
        </p:txBody>
      </p:sp>
      <p:sp>
        <p:nvSpPr>
          <p:cNvPr id="6" name="Rectangle 5"/>
          <p:cNvSpPr/>
          <p:nvPr/>
        </p:nvSpPr>
        <p:spPr>
          <a:xfrm>
            <a:off x="2051720" y="602104"/>
            <a:ext cx="6552728" cy="830997"/>
          </a:xfrm>
          <a:prstGeom prst="rect">
            <a:avLst/>
          </a:prstGeom>
        </p:spPr>
        <p:txBody>
          <a:bodyPr wrap="square">
            <a:spAutoFit/>
          </a:bodyPr>
          <a:lstStyle/>
          <a:p>
            <a:pPr marL="266700" algn="r">
              <a:buClr>
                <a:schemeClr val="bg1">
                  <a:lumMod val="10000"/>
                </a:schemeClr>
              </a:buClr>
              <a:buSzPct val="90000"/>
              <a:defRPr/>
            </a:pPr>
            <a:r>
              <a:rPr lang="fr-FR" b="1" i="1" dirty="0">
                <a:solidFill>
                  <a:srgbClr val="180C00"/>
                </a:solidFill>
                <a:latin typeface="Candara" panose="020E0502030303020204" pitchFamily="34" charset="0"/>
              </a:rPr>
              <a:t>Les mécanismes destinés à assurer l'adaptation de l'organisation territoriale</a:t>
            </a:r>
          </a:p>
        </p:txBody>
      </p:sp>
    </p:spTree>
    <p:extLst>
      <p:ext uri="{BB962C8B-B14F-4D97-AF65-F5344CB8AC3E}">
        <p14:creationId xmlns:p14="http://schemas.microsoft.com/office/powerpoint/2010/main" val="403802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772816"/>
            <a:ext cx="7272808" cy="4416594"/>
          </a:xfrm>
          <a:prstGeom prst="rect">
            <a:avLst/>
          </a:prstGeom>
        </p:spPr>
        <p:txBody>
          <a:bodyPr wrap="square">
            <a:spAutoFit/>
          </a:bodyPr>
          <a:lstStyle/>
          <a:p>
            <a:pPr marL="371475" indent="-285750" algn="just">
              <a:spcAft>
                <a:spcPts val="1200"/>
              </a:spcAft>
              <a:buClr>
                <a:schemeClr val="accent5">
                  <a:lumMod val="50000"/>
                </a:schemeClr>
              </a:buClr>
              <a:buSzPct val="90000"/>
              <a:buFont typeface="Wingdings" panose="05000000000000000000" pitchFamily="2" charset="2"/>
              <a:buChar char="v"/>
              <a:defRPr/>
            </a:pPr>
            <a:r>
              <a:rPr lang="fr-FR" sz="1700" b="1" i="1" dirty="0">
                <a:latin typeface="Candara" panose="020E0502030303020204" pitchFamily="34" charset="0"/>
              </a:rPr>
              <a:t>Les CT sont autorisées à conclure des conventions de coopération ou de partenariat dans le cadre des compétences qui leur sont dévolues :</a:t>
            </a:r>
          </a:p>
          <a:p>
            <a:pPr marL="896938" indent="-285750" algn="just">
              <a:spcBef>
                <a:spcPts val="300"/>
              </a:spcBef>
              <a:spcAft>
                <a:spcPts val="300"/>
              </a:spcAft>
              <a:buClr>
                <a:schemeClr val="accent5">
                  <a:lumMod val="50000"/>
                </a:schemeClr>
              </a:buClr>
              <a:buSzPct val="90000"/>
              <a:buFont typeface="Wingdings" panose="05000000000000000000" pitchFamily="2" charset="2"/>
              <a:buChar char="ü"/>
              <a:defRPr/>
            </a:pPr>
            <a:r>
              <a:rPr lang="fr-FR" sz="1400" i="1" dirty="0">
                <a:latin typeface="Candara" panose="020E0502030303020204" pitchFamily="34" charset="0"/>
              </a:rPr>
              <a:t>entre elles </a:t>
            </a:r>
            <a:r>
              <a:rPr lang="fr-FR" sz="1400" i="1" dirty="0">
                <a:solidFill>
                  <a:srgbClr val="0307BD"/>
                </a:solidFill>
                <a:latin typeface="Candara" panose="020E0502030303020204" pitchFamily="34" charset="0"/>
              </a:rPr>
              <a:t>(communes/communes)</a:t>
            </a:r>
            <a:r>
              <a:rPr lang="fr-FR" sz="1400" i="1" dirty="0">
                <a:latin typeface="Candara" panose="020E0502030303020204" pitchFamily="34" charset="0"/>
              </a:rPr>
              <a:t> ou avec d'autres collectivités territoriales ;</a:t>
            </a:r>
          </a:p>
          <a:p>
            <a:pPr marL="896938" indent="-285750" algn="just">
              <a:spcBef>
                <a:spcPts val="300"/>
              </a:spcBef>
              <a:spcAft>
                <a:spcPts val="300"/>
              </a:spcAft>
              <a:buClr>
                <a:schemeClr val="accent5">
                  <a:lumMod val="50000"/>
                </a:schemeClr>
              </a:buClr>
              <a:buSzPct val="90000"/>
              <a:buFont typeface="Wingdings" panose="05000000000000000000" pitchFamily="2" charset="2"/>
              <a:buChar char="ü"/>
              <a:defRPr/>
            </a:pPr>
            <a:r>
              <a:rPr lang="fr-FR" sz="1400" i="1" dirty="0">
                <a:latin typeface="Candara" panose="020E0502030303020204" pitchFamily="34" charset="0"/>
              </a:rPr>
              <a:t>ou avec les administrations publiques, les établissements publics et les autres instances publiques ;</a:t>
            </a:r>
          </a:p>
          <a:p>
            <a:pPr marL="896938" indent="-285750" algn="just">
              <a:spcBef>
                <a:spcPts val="300"/>
              </a:spcBef>
              <a:spcAft>
                <a:spcPts val="300"/>
              </a:spcAft>
              <a:buClr>
                <a:schemeClr val="accent5">
                  <a:lumMod val="50000"/>
                </a:schemeClr>
              </a:buClr>
              <a:buSzPct val="90000"/>
              <a:buFont typeface="Wingdings" panose="05000000000000000000" pitchFamily="2" charset="2"/>
              <a:buChar char="ü"/>
              <a:defRPr/>
            </a:pPr>
            <a:r>
              <a:rPr lang="fr-FR" sz="1400" i="1" dirty="0">
                <a:latin typeface="Candara" panose="020E0502030303020204" pitchFamily="34" charset="0"/>
              </a:rPr>
              <a:t>ou avec les associations </a:t>
            </a:r>
            <a:r>
              <a:rPr lang="fr-FR" sz="1400" i="1" dirty="0">
                <a:solidFill>
                  <a:srgbClr val="C00000"/>
                </a:solidFill>
                <a:latin typeface="Candara" panose="020E0502030303020204" pitchFamily="34" charset="0"/>
              </a:rPr>
              <a:t>reconnues</a:t>
            </a:r>
            <a:r>
              <a:rPr lang="fr-FR" sz="1400" i="1" dirty="0">
                <a:latin typeface="Candara" panose="020E0502030303020204" pitchFamily="34" charset="0"/>
              </a:rPr>
              <a:t> </a:t>
            </a:r>
            <a:r>
              <a:rPr lang="fr-FR" sz="1400" i="1" dirty="0">
                <a:solidFill>
                  <a:srgbClr val="C00000"/>
                </a:solidFill>
                <a:latin typeface="Candara" panose="020E0502030303020204" pitchFamily="34" charset="0"/>
              </a:rPr>
              <a:t>d'utilité publique</a:t>
            </a:r>
            <a:r>
              <a:rPr lang="fr-FR" sz="1400" i="1" dirty="0">
                <a:latin typeface="Candara" panose="020E0502030303020204" pitchFamily="34" charset="0"/>
              </a:rPr>
              <a:t>. </a:t>
            </a:r>
          </a:p>
          <a:p>
            <a:pPr marL="715963" indent="-285750" algn="just">
              <a:spcBef>
                <a:spcPts val="1200"/>
              </a:spcBef>
              <a:buClr>
                <a:srgbClr val="0307BD"/>
              </a:buClr>
              <a:buSzPct val="90000"/>
              <a:buFont typeface="Wingdings 3" panose="05040102010807070707" pitchFamily="18" charset="2"/>
              <a:buChar char="¢"/>
              <a:defRPr/>
            </a:pPr>
            <a:r>
              <a:rPr lang="fr-FR" sz="1600" i="1" dirty="0">
                <a:latin typeface="Candara" panose="020E0502030303020204" pitchFamily="34" charset="0"/>
              </a:rPr>
              <a:t>Pour la réalisation d'un projet ou d'une activité d'intérêt commun ne justifiant pas la </a:t>
            </a:r>
            <a:r>
              <a:rPr lang="fr-FR" sz="1600" i="1" dirty="0">
                <a:solidFill>
                  <a:srgbClr val="0307BD"/>
                </a:solidFill>
                <a:latin typeface="Candara" panose="020E0502030303020204" pitchFamily="34" charset="0"/>
              </a:rPr>
              <a:t>création d'une personne morale </a:t>
            </a:r>
            <a:r>
              <a:rPr lang="fr-FR" sz="1600" i="1" dirty="0">
                <a:latin typeface="Candara" panose="020E0502030303020204" pitchFamily="34" charset="0"/>
              </a:rPr>
              <a:t>de droit public ou privé ;</a:t>
            </a:r>
          </a:p>
          <a:p>
            <a:pPr marL="371475" indent="-285750" algn="just">
              <a:spcBef>
                <a:spcPts val="1200"/>
              </a:spcBef>
              <a:buClr>
                <a:schemeClr val="accent5">
                  <a:lumMod val="50000"/>
                </a:schemeClr>
              </a:buClr>
              <a:buSzPct val="90000"/>
              <a:buFont typeface="Wingdings" panose="05000000000000000000" pitchFamily="2" charset="2"/>
              <a:buChar char="v"/>
              <a:defRPr/>
            </a:pPr>
            <a:r>
              <a:rPr lang="fr-FR" sz="1600" i="1" dirty="0">
                <a:latin typeface="Candara" panose="020E0502030303020204" pitchFamily="34" charset="0"/>
              </a:rPr>
              <a:t>Ces conventions doivent fixer les </a:t>
            </a:r>
            <a:r>
              <a:rPr lang="fr-FR" sz="1600" i="1" dirty="0">
                <a:solidFill>
                  <a:srgbClr val="0307BD"/>
                </a:solidFill>
                <a:latin typeface="Candara" panose="020E0502030303020204" pitchFamily="34" charset="0"/>
              </a:rPr>
              <a:t>ressources</a:t>
            </a:r>
            <a:r>
              <a:rPr lang="fr-FR" sz="1600" i="1" dirty="0">
                <a:latin typeface="Candara" panose="020E0502030303020204" pitchFamily="34" charset="0"/>
              </a:rPr>
              <a:t> à </a:t>
            </a:r>
            <a:r>
              <a:rPr lang="fr-FR" sz="1600" i="1" dirty="0">
                <a:solidFill>
                  <a:srgbClr val="0307BD"/>
                </a:solidFill>
                <a:latin typeface="Candara" panose="020E0502030303020204" pitchFamily="34" charset="0"/>
              </a:rPr>
              <a:t>mobiliser</a:t>
            </a:r>
            <a:r>
              <a:rPr lang="fr-FR" sz="1600" i="1" dirty="0">
                <a:latin typeface="Candara" panose="020E0502030303020204" pitchFamily="34" charset="0"/>
              </a:rPr>
              <a:t> par chaque partie pour la réalisation du projet ou de l'activité objet de coopération ;</a:t>
            </a:r>
          </a:p>
          <a:p>
            <a:pPr marL="371475" indent="-285750" algn="just">
              <a:spcBef>
                <a:spcPts val="1200"/>
              </a:spcBef>
              <a:buClr>
                <a:schemeClr val="accent5">
                  <a:lumMod val="50000"/>
                </a:schemeClr>
              </a:buClr>
              <a:buSzPct val="90000"/>
              <a:buFont typeface="Wingdings" panose="05000000000000000000" pitchFamily="2" charset="2"/>
              <a:buChar char="v"/>
              <a:defRPr/>
            </a:pPr>
            <a:r>
              <a:rPr lang="fr-FR" sz="1600" i="1" dirty="0">
                <a:latin typeface="Candara" panose="020E0502030303020204" pitchFamily="34" charset="0"/>
              </a:rPr>
              <a:t>Un budget ou un compte d'affectation spéciale de l'une des CT concernées sert de </a:t>
            </a:r>
            <a:r>
              <a:rPr lang="fr-FR" sz="1600" i="1" dirty="0">
                <a:solidFill>
                  <a:srgbClr val="0307BD"/>
                </a:solidFill>
                <a:latin typeface="Candara" panose="020E0502030303020204" pitchFamily="34" charset="0"/>
              </a:rPr>
              <a:t>support budgétaire et comptable </a:t>
            </a:r>
            <a:r>
              <a:rPr lang="fr-FR" sz="1600" i="1" dirty="0">
                <a:latin typeface="Candara" panose="020E0502030303020204" pitchFamily="34" charset="0"/>
              </a:rPr>
              <a:t>pour le projet ou l'activité ;</a:t>
            </a:r>
          </a:p>
          <a:p>
            <a:pPr marL="371475" indent="-285750" algn="just">
              <a:spcBef>
                <a:spcPts val="1200"/>
              </a:spcBef>
              <a:buClr>
                <a:schemeClr val="accent5">
                  <a:lumMod val="50000"/>
                </a:schemeClr>
              </a:buClr>
              <a:buSzPct val="90000"/>
              <a:buFont typeface="Wingdings" panose="05000000000000000000" pitchFamily="2" charset="2"/>
              <a:buChar char="v"/>
              <a:defRPr/>
            </a:pPr>
            <a:r>
              <a:rPr lang="fr-FR" sz="1600" i="1" dirty="0">
                <a:latin typeface="Candara" panose="020E0502030303020204" pitchFamily="34" charset="0"/>
              </a:rPr>
              <a:t>Les engagements financiers résultants des conventions et contrats conclus par la commune sont des </a:t>
            </a:r>
            <a:r>
              <a:rPr lang="fr-FR" sz="1600" i="1" dirty="0">
                <a:solidFill>
                  <a:srgbClr val="0307BD"/>
                </a:solidFill>
                <a:latin typeface="Candara" panose="020E0502030303020204" pitchFamily="34" charset="0"/>
              </a:rPr>
              <a:t>dépenses obligatoires</a:t>
            </a:r>
            <a:r>
              <a:rPr lang="fr-FR" sz="1600" i="1" dirty="0">
                <a:latin typeface="Candara" panose="020E0502030303020204" pitchFamily="34" charset="0"/>
              </a:rPr>
              <a:t>.</a:t>
            </a:r>
          </a:p>
        </p:txBody>
      </p:sp>
      <p:sp>
        <p:nvSpPr>
          <p:cNvPr id="3" name="Rectangle 2"/>
          <p:cNvSpPr/>
          <p:nvPr/>
        </p:nvSpPr>
        <p:spPr>
          <a:xfrm>
            <a:off x="2627784" y="548680"/>
            <a:ext cx="6120680" cy="830997"/>
          </a:xfrm>
          <a:prstGeom prst="rect">
            <a:avLst/>
          </a:prstGeom>
        </p:spPr>
        <p:txBody>
          <a:bodyPr wrap="square">
            <a:spAutoFit/>
          </a:bodyPr>
          <a:lstStyle/>
          <a:p>
            <a:pPr algn="r"/>
            <a:r>
              <a:rPr lang="fr-FR" b="1" i="1" dirty="0">
                <a:solidFill>
                  <a:srgbClr val="002060"/>
                </a:solidFill>
                <a:latin typeface="Candara" panose="020E0502030303020204" pitchFamily="34" charset="0"/>
              </a:rPr>
              <a:t>Conventions de coopération et de partenariat conclues par les Collectivités territoriales </a:t>
            </a:r>
            <a:endParaRPr lang="fr-FR" i="1" dirty="0">
              <a:solidFill>
                <a:srgbClr val="002060"/>
              </a:solidFill>
              <a:latin typeface="Candara" panose="020E0502030303020204" pitchFamily="34" charset="0"/>
            </a:endParaRP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22</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70902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 de texte 7"/>
          <p:cNvSpPr txBox="1">
            <a:spLocks noChangeArrowheads="1"/>
          </p:cNvSpPr>
          <p:nvPr/>
        </p:nvSpPr>
        <p:spPr bwMode="auto">
          <a:xfrm>
            <a:off x="1258888" y="6599238"/>
            <a:ext cx="7489825" cy="214312"/>
          </a:xfrm>
          <a:prstGeom prst="rect">
            <a:avLst/>
          </a:prstGeom>
          <a:noFill/>
          <a:ln w="6350">
            <a:noFill/>
            <a:miter lim="800000"/>
            <a:headEnd/>
            <a:tailEnd/>
          </a:ln>
        </p:spPr>
        <p:txBody>
          <a:bodyPr/>
          <a:lstStyle/>
          <a:p>
            <a:pPr algn="ctr" rtl="1">
              <a:defRPr/>
            </a:pPr>
            <a:r>
              <a:rPr lang="ar-MA" sz="1200" b="1" dirty="0">
                <a:solidFill>
                  <a:schemeClr val="tx1">
                    <a:lumMod val="50000"/>
                    <a:lumOff val="50000"/>
                  </a:schemeClr>
                </a:solidFill>
                <a:latin typeface="Sakkal Majalla" panose="02000000000000000000" pitchFamily="2" charset="-78"/>
                <a:ea typeface="Arial" pitchFamily="34" charset="0"/>
                <a:cs typeface="Sakkal Majalla" panose="02000000000000000000" pitchFamily="2" charset="-78"/>
              </a:rPr>
              <a:t>المديرية العامة للجماعات المحلية /  مديرية الشؤون القانونية والدراسات والتوثيق والتعاون</a:t>
            </a:r>
            <a:endParaRPr lang="fr-FR" sz="1200" dirty="0">
              <a:solidFill>
                <a:schemeClr val="tx1">
                  <a:lumMod val="50000"/>
                  <a:lumOff val="50000"/>
                </a:schemeClr>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32040" y="2060848"/>
            <a:ext cx="3829050" cy="1569660"/>
          </a:xfrm>
          <a:prstGeom prst="rect">
            <a:avLst/>
          </a:prstGeom>
        </p:spPr>
        <p:txBody>
          <a:bodyPr>
            <a:spAutoFit/>
          </a:bodyPr>
          <a:lstStyle/>
          <a:p>
            <a:pPr>
              <a:buClr>
                <a:schemeClr val="bg1">
                  <a:lumMod val="10000"/>
                </a:schemeClr>
              </a:buClr>
              <a:defRPr/>
            </a:pPr>
            <a:r>
              <a:rPr lang="fr-FR" altLang="fr-FR" b="1" i="1" dirty="0">
                <a:solidFill>
                  <a:schemeClr val="accent1">
                    <a:lumMod val="50000"/>
                  </a:schemeClr>
                </a:solidFill>
                <a:latin typeface="Candara" panose="020E0502030303020204" pitchFamily="34" charset="0"/>
              </a:rPr>
              <a:t>Autres</a:t>
            </a:r>
            <a:r>
              <a:rPr lang="fr-FR" altLang="fr-FR" b="1" i="1" dirty="0">
                <a:latin typeface="Candara" panose="020E0502030303020204" pitchFamily="34" charset="0"/>
              </a:rPr>
              <a:t> </a:t>
            </a:r>
            <a:r>
              <a:rPr lang="fr-FR" altLang="fr-FR" b="1" i="1" dirty="0">
                <a:solidFill>
                  <a:schemeClr val="accent1">
                    <a:lumMod val="50000"/>
                  </a:schemeClr>
                </a:solidFill>
                <a:latin typeface="Candara" panose="020E0502030303020204" pitchFamily="34" charset="0"/>
              </a:rPr>
              <a:t>formules de coopération </a:t>
            </a:r>
            <a:r>
              <a:rPr lang="fr-FR" b="1" i="1" dirty="0">
                <a:solidFill>
                  <a:schemeClr val="accent1">
                    <a:lumMod val="50000"/>
                  </a:schemeClr>
                </a:solidFill>
                <a:latin typeface="Candara" panose="020E0502030303020204" pitchFamily="34" charset="0"/>
              </a:rPr>
              <a:t>décentralisée interne : </a:t>
            </a:r>
            <a:r>
              <a:rPr lang="fr-FR" altLang="fr-FR" b="1" i="1" dirty="0">
                <a:solidFill>
                  <a:schemeClr val="accent1">
                    <a:lumMod val="50000"/>
                  </a:schemeClr>
                </a:solidFill>
                <a:latin typeface="Candara" panose="020E0502030303020204" pitchFamily="34" charset="0"/>
              </a:rPr>
              <a:t>Associations des élus locaux et des CT</a:t>
            </a:r>
            <a:endParaRPr lang="fr-FR" b="1" i="1" dirty="0">
              <a:solidFill>
                <a:schemeClr val="accent1">
                  <a:lumMod val="50000"/>
                </a:schemeClr>
              </a:solidFill>
              <a:latin typeface="Candara" panose="020E0502030303020204" pitchFamily="34" charset="0"/>
            </a:endParaRPr>
          </a:p>
        </p:txBody>
      </p:sp>
      <p:sp>
        <p:nvSpPr>
          <p:cNvPr id="12" name="Rectangle 11"/>
          <p:cNvSpPr/>
          <p:nvPr/>
        </p:nvSpPr>
        <p:spPr>
          <a:xfrm flipH="1">
            <a:off x="4814888" y="2132658"/>
            <a:ext cx="46037" cy="1223962"/>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8198" name="Espace réservé du numéro de diapositive 3"/>
          <p:cNvSpPr txBox="1">
            <a:spLocks/>
          </p:cNvSpPr>
          <p:nvPr/>
        </p:nvSpPr>
        <p:spPr bwMode="auto">
          <a:xfrm>
            <a:off x="539750" y="6448425"/>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nSpc>
                <a:spcPct val="100000"/>
              </a:lnSpc>
              <a:spcBef>
                <a:spcPct val="0"/>
              </a:spcBef>
              <a:buFontTx/>
              <a:buNone/>
            </a:pPr>
            <a:fld id="{74503DF0-2A6A-45E3-8847-D11776FD891B}" type="slidenum">
              <a:rPr lang="fr-FR" altLang="fr-FR" sz="1600">
                <a:solidFill>
                  <a:srgbClr val="103A1A"/>
                </a:solidFill>
                <a:latin typeface="Arial" pitchFamily="34" charset="0"/>
              </a:rPr>
              <a:pPr>
                <a:lnSpc>
                  <a:spcPct val="100000"/>
                </a:lnSpc>
                <a:spcBef>
                  <a:spcPct val="0"/>
                </a:spcBef>
                <a:buFontTx/>
                <a:buNone/>
              </a:pPr>
              <a:t>23</a:t>
            </a:fld>
            <a:endParaRPr lang="fr-FR" altLang="fr-FR" sz="1600">
              <a:solidFill>
                <a:srgbClr val="103A1A"/>
              </a:solidFill>
              <a:latin typeface="Arial" pitchFamily="34" charset="0"/>
            </a:endParaRPr>
          </a:p>
        </p:txBody>
      </p:sp>
      <p:sp>
        <p:nvSpPr>
          <p:cNvPr id="9" name="Oval 467"/>
          <p:cNvSpPr/>
          <p:nvPr/>
        </p:nvSpPr>
        <p:spPr>
          <a:xfrm>
            <a:off x="3995936" y="2204864"/>
            <a:ext cx="828000" cy="828000"/>
          </a:xfrm>
          <a:prstGeom prst="ellipse">
            <a:avLst/>
          </a:prstGeom>
          <a:solidFill>
            <a:schemeClr val="accent2">
              <a:lumMod val="50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sym typeface="Wingdings"/>
              </a:rPr>
              <a:t></a:t>
            </a:r>
            <a:endParaRPr lang="fr-FR"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endParaRPr>
          </a:p>
        </p:txBody>
      </p:sp>
      <p:sp>
        <p:nvSpPr>
          <p:cNvPr id="10" name="Rectangle 9"/>
          <p:cNvSpPr/>
          <p:nvPr/>
        </p:nvSpPr>
        <p:spPr>
          <a:xfrm>
            <a:off x="1259632" y="4089846"/>
            <a:ext cx="5184576" cy="923330"/>
          </a:xfrm>
          <a:prstGeom prst="rect">
            <a:avLst/>
          </a:prstGeom>
        </p:spPr>
        <p:txBody>
          <a:bodyPr wrap="square">
            <a:spAutoFit/>
          </a:bodyPr>
          <a:lstStyle/>
          <a:p>
            <a:pPr marL="342900" indent="-342900" eaLnBrk="1" hangingPunct="1">
              <a:buClr>
                <a:schemeClr val="tx2">
                  <a:lumMod val="50000"/>
                </a:schemeClr>
              </a:buClr>
              <a:buFont typeface="Wingdings" panose="05000000000000000000" pitchFamily="2" charset="2"/>
              <a:buChar char="v"/>
              <a:defRPr/>
            </a:pPr>
            <a:r>
              <a:rPr lang="fr-FR" sz="1800" b="1" i="1" dirty="0">
                <a:latin typeface="Candara" pitchFamily="34" charset="0"/>
              </a:rPr>
              <a:t>Associations régies par le Dahir du 15 novembre 1958 portant Code des libertés publiques, tel qu’il a été modifié et complété.</a:t>
            </a:r>
          </a:p>
        </p:txBody>
      </p:sp>
      <p:sp>
        <p:nvSpPr>
          <p:cNvPr id="13"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23</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50441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628800"/>
            <a:ext cx="7704856" cy="4532010"/>
          </a:xfrm>
          <a:prstGeom prst="rect">
            <a:avLst/>
          </a:prstGeom>
        </p:spPr>
        <p:txBody>
          <a:bodyPr wrap="square">
            <a:spAutoFit/>
          </a:bodyPr>
          <a:lstStyle/>
          <a:p>
            <a:pPr marL="688975" indent="-342900" algn="just">
              <a:spcBef>
                <a:spcPts val="600"/>
              </a:spcBef>
              <a:spcAft>
                <a:spcPts val="600"/>
              </a:spcAft>
              <a:buClr>
                <a:srgbClr val="0307BD"/>
              </a:buClr>
              <a:buSzPct val="90000"/>
              <a:buFont typeface="+mj-lt"/>
              <a:buAutoNum type="arabicParenR"/>
              <a:defRPr/>
            </a:pPr>
            <a:r>
              <a:rPr lang="fr-FR" sz="1800" b="1" i="1" dirty="0">
                <a:latin typeface="Candara" pitchFamily="34" charset="0"/>
              </a:rPr>
              <a:t>Associations des élus locaux à vocation partisane :</a:t>
            </a:r>
          </a:p>
          <a:p>
            <a:pPr marL="896938" indent="-285750">
              <a:buClr>
                <a:schemeClr val="bg1">
                  <a:lumMod val="10000"/>
                </a:schemeClr>
              </a:buClr>
              <a:buSzPct val="90000"/>
              <a:buFont typeface="Wingdings" pitchFamily="2" charset="2"/>
              <a:buChar char="ü"/>
              <a:defRPr/>
            </a:pPr>
            <a:r>
              <a:rPr lang="fr-FR" sz="1600" i="1" dirty="0">
                <a:solidFill>
                  <a:srgbClr val="180C00"/>
                </a:solidFill>
                <a:latin typeface="Candara" panose="020E0502030303020204" pitchFamily="34" charset="0"/>
              </a:rPr>
              <a:t>Association des Elus socialistes ;</a:t>
            </a:r>
          </a:p>
          <a:p>
            <a:pPr marL="896938" indent="-285750">
              <a:buClr>
                <a:schemeClr val="bg1">
                  <a:lumMod val="10000"/>
                </a:schemeClr>
              </a:buClr>
              <a:buSzPct val="90000"/>
              <a:buFont typeface="Wingdings" pitchFamily="2" charset="2"/>
              <a:buChar char="ü"/>
              <a:defRPr/>
            </a:pPr>
            <a:r>
              <a:rPr lang="fr-FR" sz="1600" i="1" dirty="0">
                <a:solidFill>
                  <a:srgbClr val="180C00"/>
                </a:solidFill>
                <a:latin typeface="Candara" panose="020E0502030303020204" pitchFamily="34" charset="0"/>
              </a:rPr>
              <a:t>Association des Elus du Parti de l’Istiqlal;</a:t>
            </a:r>
          </a:p>
          <a:p>
            <a:pPr marL="896938" indent="-285750">
              <a:buClr>
                <a:schemeClr val="bg1">
                  <a:lumMod val="10000"/>
                </a:schemeClr>
              </a:buClr>
              <a:buSzPct val="90000"/>
              <a:buFont typeface="Wingdings" pitchFamily="2" charset="2"/>
              <a:buChar char="ü"/>
              <a:defRPr/>
            </a:pPr>
            <a:r>
              <a:rPr lang="fr-FR" sz="1600" i="1" dirty="0">
                <a:solidFill>
                  <a:srgbClr val="180C00"/>
                </a:solidFill>
                <a:latin typeface="Candara" panose="020E0502030303020204" pitchFamily="34" charset="0"/>
              </a:rPr>
              <a:t>Association des Elus du PJD…)</a:t>
            </a:r>
          </a:p>
          <a:p>
            <a:pPr marL="611188">
              <a:buClr>
                <a:schemeClr val="bg1">
                  <a:lumMod val="10000"/>
                </a:schemeClr>
              </a:buClr>
              <a:buSzPct val="90000"/>
              <a:defRPr/>
            </a:pPr>
            <a:endParaRPr lang="fr-FR" sz="1000" b="1" i="1" dirty="0">
              <a:latin typeface="Candara" pitchFamily="34" charset="0"/>
            </a:endParaRPr>
          </a:p>
          <a:p>
            <a:pPr marL="688975" indent="-342900" algn="just">
              <a:spcBef>
                <a:spcPts val="600"/>
              </a:spcBef>
              <a:spcAft>
                <a:spcPts val="600"/>
              </a:spcAft>
              <a:buClr>
                <a:srgbClr val="0307BD"/>
              </a:buClr>
              <a:buSzPct val="90000"/>
              <a:buFont typeface="+mj-lt"/>
              <a:buAutoNum type="arabicParenR"/>
              <a:defRPr/>
            </a:pPr>
            <a:r>
              <a:rPr lang="fr-FR" sz="1800" b="1" i="1" dirty="0">
                <a:latin typeface="Candara" pitchFamily="34" charset="0"/>
              </a:rPr>
              <a:t>Associations Nationales des Collectivités Territoriales : </a:t>
            </a:r>
            <a:endParaRPr lang="fr-FR" sz="1600" b="1" i="1" dirty="0">
              <a:solidFill>
                <a:schemeClr val="accent5">
                  <a:lumMod val="50000"/>
                </a:schemeClr>
              </a:solidFill>
              <a:latin typeface="Candara" pitchFamily="34" charset="0"/>
            </a:endParaRPr>
          </a:p>
          <a:p>
            <a:pPr marL="889000" indent="-285750" algn="just">
              <a:spcBef>
                <a:spcPts val="600"/>
              </a:spcBef>
              <a:spcAft>
                <a:spcPts val="600"/>
              </a:spcAft>
              <a:buClr>
                <a:srgbClr val="0307BD"/>
              </a:buClr>
              <a:buSzPct val="90000"/>
              <a:buFont typeface="Wingdings 3" panose="05040102010807070707" pitchFamily="18" charset="2"/>
              <a:buChar char="¢"/>
              <a:defRPr/>
            </a:pPr>
            <a:r>
              <a:rPr lang="fr-FR" sz="1800" i="1" dirty="0">
                <a:latin typeface="Candara" pitchFamily="34" charset="0"/>
              </a:rPr>
              <a:t>Jouent un rôle  important en faveur de tous les pays du monde :</a:t>
            </a:r>
          </a:p>
          <a:p>
            <a:pPr marL="1081088" indent="-285750" defTabSz="989013">
              <a:buClr>
                <a:schemeClr val="bg1">
                  <a:lumMod val="10000"/>
                </a:schemeClr>
              </a:buClr>
              <a:buSzPct val="90000"/>
              <a:buFont typeface="Wingdings" pitchFamily="2" charset="2"/>
              <a:buChar char="ü"/>
              <a:defRPr/>
            </a:pPr>
            <a:r>
              <a:rPr lang="fr-FR" sz="1400" i="1" dirty="0">
                <a:solidFill>
                  <a:srgbClr val="180C00"/>
                </a:solidFill>
                <a:latin typeface="Candara" panose="020E0502030303020204" pitchFamily="34" charset="0"/>
              </a:rPr>
              <a:t>Porte-parole des CT, les représentent vis-à-vis de l’Etat à l’échelle national et dans les enceintes  internationales ;</a:t>
            </a:r>
          </a:p>
          <a:p>
            <a:pPr marL="1081088" indent="-285750" defTabSz="989013">
              <a:buClr>
                <a:schemeClr val="bg1">
                  <a:lumMod val="10000"/>
                </a:schemeClr>
              </a:buClr>
              <a:buSzPct val="90000"/>
              <a:buFont typeface="Wingdings" pitchFamily="2" charset="2"/>
              <a:buChar char="ü"/>
              <a:defRPr/>
            </a:pPr>
            <a:r>
              <a:rPr lang="fr-FR" sz="1400" i="1" dirty="0">
                <a:solidFill>
                  <a:srgbClr val="180C00"/>
                </a:solidFill>
                <a:latin typeface="Candara" panose="020E0502030303020204" pitchFamily="34" charset="0"/>
              </a:rPr>
              <a:t>Renforcement de la diplomatie locale  ;</a:t>
            </a:r>
          </a:p>
          <a:p>
            <a:pPr marL="1081088" indent="-285750" defTabSz="989013">
              <a:buClr>
                <a:schemeClr val="bg1">
                  <a:lumMod val="10000"/>
                </a:schemeClr>
              </a:buClr>
              <a:buSzPct val="90000"/>
              <a:buFont typeface="Wingdings" pitchFamily="2" charset="2"/>
              <a:buChar char="ü"/>
              <a:defRPr/>
            </a:pPr>
            <a:r>
              <a:rPr lang="fr-FR" sz="1400" i="1" dirty="0">
                <a:solidFill>
                  <a:srgbClr val="180C00"/>
                </a:solidFill>
                <a:latin typeface="Candara" panose="020E0502030303020204" pitchFamily="34" charset="0"/>
              </a:rPr>
              <a:t>Coordination entre les CT et communication autour des leurs réalisations ;</a:t>
            </a:r>
          </a:p>
          <a:p>
            <a:pPr marL="1081088" indent="-285750" defTabSz="989013">
              <a:buClr>
                <a:schemeClr val="bg1">
                  <a:lumMod val="10000"/>
                </a:schemeClr>
              </a:buClr>
              <a:buSzPct val="90000"/>
              <a:buFont typeface="Wingdings" pitchFamily="2" charset="2"/>
              <a:buChar char="ü"/>
              <a:defRPr/>
            </a:pPr>
            <a:r>
              <a:rPr lang="fr-FR" sz="1400" i="1" dirty="0">
                <a:solidFill>
                  <a:srgbClr val="180C00"/>
                </a:solidFill>
                <a:latin typeface="Candara" panose="020E0502030303020204" pitchFamily="34" charset="0"/>
              </a:rPr>
              <a:t>Consolidation des relations de coopération entre les CT elles-mêmes et avec les CT des pays frères.</a:t>
            </a:r>
          </a:p>
          <a:p>
            <a:pPr marL="603250" algn="just" defTabSz="989013">
              <a:spcBef>
                <a:spcPts val="300"/>
              </a:spcBef>
              <a:spcAft>
                <a:spcPts val="300"/>
              </a:spcAft>
              <a:buClr>
                <a:srgbClr val="0307BD"/>
              </a:buClr>
              <a:buSzPct val="90000"/>
              <a:defRPr/>
            </a:pPr>
            <a:endParaRPr lang="fr-FR" sz="800" b="1" i="1" dirty="0">
              <a:latin typeface="Candara" pitchFamily="34" charset="0"/>
            </a:endParaRPr>
          </a:p>
          <a:p>
            <a:pPr marL="1524000" indent="-285750" algn="just" defTabSz="989013">
              <a:spcBef>
                <a:spcPts val="300"/>
              </a:spcBef>
              <a:spcAft>
                <a:spcPts val="300"/>
              </a:spcAft>
              <a:buClr>
                <a:srgbClr val="0307BD"/>
              </a:buClr>
              <a:buSzPct val="90000"/>
              <a:buFont typeface="Wingdings 3" panose="05040102010807070707" pitchFamily="18" charset="2"/>
              <a:buChar char="¢"/>
              <a:defRPr/>
            </a:pPr>
            <a:r>
              <a:rPr lang="fr-FR" sz="1400" b="1" i="1" dirty="0">
                <a:latin typeface="Candara" pitchFamily="34" charset="0"/>
              </a:rPr>
              <a:t>L’Association Marocaine des Présidents des Conseils Communaux (AMPCC) ;</a:t>
            </a:r>
          </a:p>
          <a:p>
            <a:pPr marL="1524000" lvl="0" indent="-285750" algn="just" defTabSz="989013">
              <a:spcBef>
                <a:spcPts val="300"/>
              </a:spcBef>
              <a:spcAft>
                <a:spcPts val="300"/>
              </a:spcAft>
              <a:buClr>
                <a:srgbClr val="0307BD"/>
              </a:buClr>
              <a:buSzPct val="90000"/>
              <a:buFont typeface="Wingdings 3" panose="05040102010807070707" pitchFamily="18" charset="2"/>
              <a:buChar char="¢"/>
              <a:defRPr/>
            </a:pPr>
            <a:r>
              <a:rPr lang="fr-FR" sz="1400" b="1" i="1" dirty="0">
                <a:solidFill>
                  <a:srgbClr val="180C00"/>
                </a:solidFill>
                <a:latin typeface="Candara" panose="020E0502030303020204" pitchFamily="34" charset="0"/>
              </a:rPr>
              <a:t>L’Association Marocaine des Présidents des Conseils des Préfectures et Provinces;</a:t>
            </a:r>
          </a:p>
          <a:p>
            <a:pPr marL="1524000" indent="-285750" algn="just" defTabSz="989013">
              <a:spcBef>
                <a:spcPts val="300"/>
              </a:spcBef>
              <a:spcAft>
                <a:spcPts val="300"/>
              </a:spcAft>
              <a:buClr>
                <a:srgbClr val="0307BD"/>
              </a:buClr>
              <a:buSzPct val="90000"/>
              <a:buFont typeface="Wingdings 3" panose="05040102010807070707" pitchFamily="18" charset="2"/>
              <a:buChar char="¢"/>
              <a:defRPr/>
            </a:pPr>
            <a:r>
              <a:rPr lang="fr-FR" sz="1400" b="1" i="1" dirty="0">
                <a:solidFill>
                  <a:srgbClr val="180C00"/>
                </a:solidFill>
                <a:latin typeface="Candara" panose="020E0502030303020204" pitchFamily="34" charset="0"/>
              </a:rPr>
              <a:t>Association des régions du Maroc (ARM)</a:t>
            </a:r>
            <a:endParaRPr lang="fr-FR" sz="1600" b="1" i="1" dirty="0">
              <a:solidFill>
                <a:srgbClr val="180C00"/>
              </a:solidFill>
              <a:latin typeface="Candara" panose="020E0502030303020204" pitchFamily="34" charset="0"/>
            </a:endParaRPr>
          </a:p>
        </p:txBody>
      </p:sp>
      <p:sp>
        <p:nvSpPr>
          <p:cNvPr id="3" name="Rectangle 2"/>
          <p:cNvSpPr/>
          <p:nvPr/>
        </p:nvSpPr>
        <p:spPr>
          <a:xfrm>
            <a:off x="2987824" y="764704"/>
            <a:ext cx="5760640" cy="461665"/>
          </a:xfrm>
          <a:prstGeom prst="rect">
            <a:avLst/>
          </a:prstGeom>
        </p:spPr>
        <p:txBody>
          <a:bodyPr wrap="square">
            <a:spAutoFit/>
          </a:bodyPr>
          <a:lstStyle/>
          <a:p>
            <a:pPr algn="r"/>
            <a:r>
              <a:rPr lang="fr-FR" b="1" i="1" dirty="0">
                <a:solidFill>
                  <a:srgbClr val="002060"/>
                </a:solidFill>
                <a:latin typeface="Candara" panose="020E0502030303020204" pitchFamily="34" charset="0"/>
              </a:rPr>
              <a:t>Deux (02) types d’associations :</a:t>
            </a:r>
          </a:p>
        </p:txBody>
      </p:sp>
      <p:sp>
        <p:nvSpPr>
          <p:cNvPr id="4" name="Rectangle 3"/>
          <p:cNvSpPr/>
          <p:nvPr/>
        </p:nvSpPr>
        <p:spPr>
          <a:xfrm>
            <a:off x="7020272" y="1844824"/>
            <a:ext cx="1440160" cy="738664"/>
          </a:xfrm>
          <a:prstGeom prst="rect">
            <a:avLst/>
          </a:prstGeom>
        </p:spPr>
        <p:txBody>
          <a:bodyPr wrap="square">
            <a:spAutoFit/>
          </a:bodyPr>
          <a:lstStyle/>
          <a:p>
            <a:r>
              <a:rPr lang="fr-FR" sz="1400" i="1" dirty="0">
                <a:solidFill>
                  <a:schemeClr val="accent5">
                    <a:lumMod val="50000"/>
                  </a:schemeClr>
                </a:solidFill>
                <a:latin typeface="Candara" panose="020E0502030303020204" pitchFamily="34" charset="0"/>
              </a:rPr>
              <a:t>Défendent les intérêts de leurs partis</a:t>
            </a:r>
            <a:endParaRPr lang="fr-FR" sz="1400" dirty="0">
              <a:solidFill>
                <a:schemeClr val="accent5">
                  <a:lumMod val="50000"/>
                </a:schemeClr>
              </a:solidFill>
            </a:endParaRPr>
          </a:p>
        </p:txBody>
      </p:sp>
      <p:sp>
        <p:nvSpPr>
          <p:cNvPr id="5" name="Accolade fermante 4"/>
          <p:cNvSpPr/>
          <p:nvPr/>
        </p:nvSpPr>
        <p:spPr>
          <a:xfrm>
            <a:off x="6732240" y="1772816"/>
            <a:ext cx="288032" cy="936104"/>
          </a:xfrm>
          <a:prstGeom prst="rightBrace">
            <a:avLst>
              <a:gd name="adj1" fmla="val 23272"/>
              <a:gd name="adj2" fmla="val 50000"/>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6" name="Rectangle 5"/>
          <p:cNvSpPr/>
          <p:nvPr/>
        </p:nvSpPr>
        <p:spPr>
          <a:xfrm>
            <a:off x="1031762" y="5445224"/>
            <a:ext cx="1091966" cy="523220"/>
          </a:xfrm>
          <a:prstGeom prst="rect">
            <a:avLst/>
          </a:prstGeom>
        </p:spPr>
        <p:txBody>
          <a:bodyPr wrap="none">
            <a:spAutoFit/>
          </a:bodyPr>
          <a:lstStyle/>
          <a:p>
            <a:pPr algn="ctr"/>
            <a:r>
              <a:rPr lang="fr-FR" sz="1400" b="1" i="1" dirty="0">
                <a:solidFill>
                  <a:schemeClr val="accent5">
                    <a:lumMod val="50000"/>
                  </a:schemeClr>
                </a:solidFill>
                <a:latin typeface="Candara" pitchFamily="34" charset="0"/>
              </a:rPr>
              <a:t>Trois (3 )</a:t>
            </a:r>
          </a:p>
          <a:p>
            <a:pPr algn="ctr"/>
            <a:r>
              <a:rPr lang="fr-FR" sz="1400" b="1" i="1" dirty="0">
                <a:solidFill>
                  <a:schemeClr val="accent5">
                    <a:lumMod val="50000"/>
                  </a:schemeClr>
                </a:solidFill>
                <a:latin typeface="Candara" pitchFamily="34" charset="0"/>
              </a:rPr>
              <a:t>associations</a:t>
            </a:r>
            <a:endParaRPr lang="fr-FR" sz="1400" dirty="0"/>
          </a:p>
        </p:txBody>
      </p:sp>
      <p:sp>
        <p:nvSpPr>
          <p:cNvPr id="7" name="Accolade fermante 6"/>
          <p:cNvSpPr/>
          <p:nvPr/>
        </p:nvSpPr>
        <p:spPr>
          <a:xfrm rot="10800000">
            <a:off x="2051721" y="5229200"/>
            <a:ext cx="288032" cy="936104"/>
          </a:xfrm>
          <a:prstGeom prst="rightBrace">
            <a:avLst>
              <a:gd name="adj1" fmla="val 23272"/>
              <a:gd name="adj2" fmla="val 50000"/>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8"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24</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97515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25</a:t>
            </a:fld>
            <a:endParaRPr lang="fr-FR" altLang="fr-FR" sz="1600" b="1" dirty="0">
              <a:solidFill>
                <a:schemeClr val="accent5">
                  <a:lumMod val="50000"/>
                </a:schemeClr>
              </a:solidFill>
              <a:latin typeface="Candara" panose="020E0502030303020204" pitchFamily="34" charset="0"/>
            </a:endParaRPr>
          </a:p>
        </p:txBody>
      </p:sp>
      <p:sp>
        <p:nvSpPr>
          <p:cNvPr id="2" name="Rectangle 1"/>
          <p:cNvSpPr/>
          <p:nvPr/>
        </p:nvSpPr>
        <p:spPr>
          <a:xfrm>
            <a:off x="1331640" y="3212976"/>
            <a:ext cx="6480720" cy="2865400"/>
          </a:xfrm>
          <a:prstGeom prst="rect">
            <a:avLst/>
          </a:prstGeom>
        </p:spPr>
        <p:txBody>
          <a:bodyPr wrap="square">
            <a:spAutoFit/>
          </a:bodyPr>
          <a:lstStyle/>
          <a:p>
            <a:pPr marL="342900" indent="-342900" algn="just">
              <a:lnSpc>
                <a:spcPct val="90000"/>
              </a:lnSpc>
              <a:spcBef>
                <a:spcPts val="600"/>
              </a:spcBef>
              <a:spcAft>
                <a:spcPts val="600"/>
              </a:spcAft>
              <a:buClr>
                <a:schemeClr val="accent5">
                  <a:lumMod val="50000"/>
                </a:schemeClr>
              </a:buClr>
              <a:buFont typeface="Wingdings 3" panose="05040102010807070707" pitchFamily="18" charset="2"/>
              <a:buChar char="¢"/>
            </a:pPr>
            <a:r>
              <a:rPr lang="fr-FR" altLang="fr-FR" sz="1600" b="1" i="1" dirty="0">
                <a:solidFill>
                  <a:srgbClr val="180C00"/>
                </a:solidFill>
                <a:latin typeface="Candara" panose="020E0502030303020204" pitchFamily="34" charset="0"/>
              </a:rPr>
              <a:t>La coopération internationale des CT </a:t>
            </a:r>
            <a:r>
              <a:rPr lang="fr-FR" altLang="fr-FR" sz="1600" i="1" dirty="0">
                <a:solidFill>
                  <a:srgbClr val="180C00"/>
                </a:solidFill>
                <a:latin typeface="Candara" panose="020E0502030303020204" pitchFamily="34" charset="0"/>
              </a:rPr>
              <a:t>trouve ses origines dans la pratique des </a:t>
            </a:r>
            <a:r>
              <a:rPr lang="fr-FR" altLang="fr-FR" sz="1600" i="1" dirty="0">
                <a:solidFill>
                  <a:srgbClr val="0307BD"/>
                </a:solidFill>
                <a:latin typeface="Candara" panose="020E0502030303020204" pitchFamily="34" charset="0"/>
              </a:rPr>
              <a:t>jumelages</a:t>
            </a:r>
            <a:r>
              <a:rPr lang="fr-FR" altLang="fr-FR" sz="1600" i="1" dirty="0">
                <a:solidFill>
                  <a:srgbClr val="180C00"/>
                </a:solidFill>
                <a:latin typeface="Candara" panose="020E0502030303020204" pitchFamily="34" charset="0"/>
              </a:rPr>
              <a:t> qui a été inaugurée au début des années 1960 </a:t>
            </a:r>
            <a:r>
              <a:rPr lang="fr-FR" sz="1600" i="1" dirty="0">
                <a:latin typeface="Candara" pitchFamily="34" charset="0"/>
              </a:rPr>
              <a:t>(</a:t>
            </a:r>
            <a:r>
              <a:rPr lang="fr-FR" sz="1600" i="1" dirty="0">
                <a:solidFill>
                  <a:srgbClr val="0307BD"/>
                </a:solidFill>
                <a:latin typeface="Candara" pitchFamily="34" charset="0"/>
              </a:rPr>
              <a:t>Fès et Florence</a:t>
            </a:r>
            <a:r>
              <a:rPr lang="fr-FR" sz="1600" i="1" dirty="0">
                <a:latin typeface="Candara" pitchFamily="34" charset="0"/>
              </a:rPr>
              <a:t>) </a:t>
            </a:r>
            <a:r>
              <a:rPr lang="fr-FR" altLang="fr-FR" sz="1600" i="1" dirty="0">
                <a:solidFill>
                  <a:srgbClr val="180C00"/>
                </a:solidFill>
                <a:latin typeface="Candara" panose="020E0502030303020204" pitchFamily="34" charset="0"/>
              </a:rPr>
              <a:t>.</a:t>
            </a:r>
          </a:p>
          <a:p>
            <a:pPr marL="342900" indent="-342900" algn="just">
              <a:spcBef>
                <a:spcPts val="600"/>
              </a:spcBef>
              <a:spcAft>
                <a:spcPts val="600"/>
              </a:spcAft>
              <a:buClr>
                <a:schemeClr val="accent5">
                  <a:lumMod val="50000"/>
                </a:schemeClr>
              </a:buClr>
              <a:buFont typeface="Wingdings 3" panose="05040102010807070707" pitchFamily="18" charset="2"/>
              <a:buChar char="¢"/>
              <a:defRPr/>
            </a:pPr>
            <a:r>
              <a:rPr lang="fr-FR" sz="1600" b="1" i="1" dirty="0">
                <a:solidFill>
                  <a:srgbClr val="180C00"/>
                </a:solidFill>
                <a:latin typeface="Candara" panose="020E0502030303020204" pitchFamily="34" charset="0"/>
              </a:rPr>
              <a:t>Les CT sont autorisées à conclure des conventions avec des acteurs de l'extérieur du Royaume et recevoir des financements dans le même cadre après accord préalable des pouvoirs publics ;</a:t>
            </a:r>
          </a:p>
          <a:p>
            <a:pPr marL="342900" indent="-342900" algn="just" eaLnBrk="1" hangingPunct="1">
              <a:spcBef>
                <a:spcPts val="600"/>
              </a:spcBef>
              <a:spcAft>
                <a:spcPts val="600"/>
              </a:spcAft>
              <a:buClr>
                <a:schemeClr val="accent5">
                  <a:lumMod val="50000"/>
                </a:schemeClr>
              </a:buClr>
              <a:buFont typeface="Wingdings 3" panose="05040102010807070707" pitchFamily="18" charset="2"/>
              <a:buChar char="¢"/>
              <a:defRPr/>
            </a:pPr>
            <a:r>
              <a:rPr lang="fr-FR" sz="1600" b="1" i="1" dirty="0">
                <a:solidFill>
                  <a:srgbClr val="180C00"/>
                </a:solidFill>
                <a:latin typeface="Candara" panose="020E0502030303020204" pitchFamily="34" charset="0"/>
              </a:rPr>
              <a:t>La coopération </a:t>
            </a:r>
            <a:r>
              <a:rPr lang="fr-FR" altLang="fr-FR" sz="1600" b="1" i="1" dirty="0">
                <a:solidFill>
                  <a:srgbClr val="180C00"/>
                </a:solidFill>
                <a:latin typeface="Candara" panose="020E0502030303020204" pitchFamily="34" charset="0"/>
              </a:rPr>
              <a:t>internationale des CT </a:t>
            </a:r>
            <a:r>
              <a:rPr lang="fr-FR" sz="1600" i="1" dirty="0">
                <a:solidFill>
                  <a:srgbClr val="180C00"/>
                </a:solidFill>
                <a:latin typeface="Candara" panose="020E0502030303020204" pitchFamily="34" charset="0"/>
              </a:rPr>
              <a:t>prend les formules suivantes :</a:t>
            </a:r>
          </a:p>
          <a:p>
            <a:pPr marL="801688" indent="-285750" algn="just" eaLnBrk="1" hangingPunct="1">
              <a:spcBef>
                <a:spcPts val="0"/>
              </a:spcBef>
              <a:spcAft>
                <a:spcPts val="0"/>
              </a:spcAft>
              <a:buClr>
                <a:schemeClr val="tx1">
                  <a:lumMod val="90000"/>
                  <a:lumOff val="10000"/>
                </a:schemeClr>
              </a:buClr>
              <a:buFont typeface="Wingdings" panose="05000000000000000000" pitchFamily="2" charset="2"/>
              <a:buChar char="§"/>
              <a:defRPr/>
            </a:pPr>
            <a:r>
              <a:rPr lang="fr-FR" sz="1600" i="1" dirty="0">
                <a:solidFill>
                  <a:srgbClr val="180C00"/>
                </a:solidFill>
                <a:latin typeface="Candara" panose="020E0502030303020204" pitchFamily="34" charset="0"/>
              </a:rPr>
              <a:t>Le</a:t>
            </a:r>
            <a:r>
              <a:rPr lang="fr-FR" altLang="fr-FR" sz="1600" i="1" dirty="0">
                <a:solidFill>
                  <a:srgbClr val="180C00"/>
                </a:solidFill>
                <a:latin typeface="Candara" panose="020E0502030303020204" pitchFamily="34" charset="0"/>
              </a:rPr>
              <a:t> jumelage</a:t>
            </a:r>
            <a:r>
              <a:rPr lang="fr-FR" sz="1600" i="1" dirty="0">
                <a:solidFill>
                  <a:srgbClr val="180C00"/>
                </a:solidFill>
                <a:latin typeface="Candara" panose="020E0502030303020204" pitchFamily="34" charset="0"/>
              </a:rPr>
              <a:t> ;</a:t>
            </a:r>
          </a:p>
          <a:p>
            <a:pPr marL="801688" indent="-285750" algn="just" eaLnBrk="1" hangingPunct="1">
              <a:spcBef>
                <a:spcPts val="0"/>
              </a:spcBef>
              <a:spcAft>
                <a:spcPts val="0"/>
              </a:spcAft>
              <a:buClr>
                <a:schemeClr val="tx1">
                  <a:lumMod val="90000"/>
                  <a:lumOff val="10000"/>
                </a:schemeClr>
              </a:buClr>
              <a:buFont typeface="Wingdings" panose="05000000000000000000" pitchFamily="2" charset="2"/>
              <a:buChar char="§"/>
              <a:defRPr/>
            </a:pPr>
            <a:r>
              <a:rPr lang="fr-FR" altLang="fr-FR" sz="1600" i="1" dirty="0">
                <a:solidFill>
                  <a:srgbClr val="180C00"/>
                </a:solidFill>
                <a:latin typeface="Candara" panose="020E0502030303020204" pitchFamily="34" charset="0"/>
              </a:rPr>
              <a:t>La conclusion de conventions de coopération décentralisée </a:t>
            </a:r>
            <a:r>
              <a:rPr lang="fr-FR" sz="1600" i="1" dirty="0">
                <a:solidFill>
                  <a:srgbClr val="180C00"/>
                </a:solidFill>
                <a:latin typeface="Candara" panose="020E0502030303020204" pitchFamily="34" charset="0"/>
              </a:rPr>
              <a:t>;</a:t>
            </a:r>
          </a:p>
          <a:p>
            <a:pPr marL="801688" indent="-285750" algn="just" eaLnBrk="1" hangingPunct="1">
              <a:spcBef>
                <a:spcPts val="0"/>
              </a:spcBef>
              <a:spcAft>
                <a:spcPts val="0"/>
              </a:spcAft>
              <a:buClr>
                <a:schemeClr val="tx1">
                  <a:lumMod val="90000"/>
                  <a:lumOff val="10000"/>
                </a:schemeClr>
              </a:buClr>
              <a:buFont typeface="Wingdings" panose="05000000000000000000" pitchFamily="2" charset="2"/>
              <a:buChar char="§"/>
              <a:defRPr/>
            </a:pPr>
            <a:r>
              <a:rPr lang="fr-FR" altLang="fr-FR" sz="1600" i="1" dirty="0">
                <a:solidFill>
                  <a:srgbClr val="180C00"/>
                </a:solidFill>
                <a:latin typeface="Candara" panose="020E0502030303020204" pitchFamily="34" charset="0"/>
              </a:rPr>
              <a:t>L’adhésion aux associations et aux réseaux des pouvoirs locaux.</a:t>
            </a:r>
          </a:p>
        </p:txBody>
      </p:sp>
      <p:sp>
        <p:nvSpPr>
          <p:cNvPr id="7" name="Rectangle 6"/>
          <p:cNvSpPr/>
          <p:nvPr/>
        </p:nvSpPr>
        <p:spPr>
          <a:xfrm>
            <a:off x="4283968" y="1484784"/>
            <a:ext cx="4536504" cy="954107"/>
          </a:xfrm>
          <a:prstGeom prst="rect">
            <a:avLst/>
          </a:prstGeom>
        </p:spPr>
        <p:txBody>
          <a:bodyPr wrap="square">
            <a:spAutoFit/>
          </a:bodyPr>
          <a:lstStyle/>
          <a:p>
            <a:pPr eaLnBrk="1" hangingPunct="1">
              <a:buClr>
                <a:schemeClr val="bg1">
                  <a:lumMod val="10000"/>
                </a:schemeClr>
              </a:buClr>
              <a:defRPr/>
            </a:pPr>
            <a:r>
              <a:rPr lang="fr-FR" sz="2800" b="1" i="1" dirty="0">
                <a:solidFill>
                  <a:srgbClr val="180C00"/>
                </a:solidFill>
                <a:latin typeface="Candara" panose="020E0502030303020204" pitchFamily="34" charset="0"/>
              </a:rPr>
              <a:t>La coopération décentralisée internationale </a:t>
            </a:r>
            <a:endParaRPr lang="fr-FR" sz="2800" b="1" i="1" dirty="0">
              <a:latin typeface="Candara" panose="020E0502030303020204" pitchFamily="34" charset="0"/>
            </a:endParaRPr>
          </a:p>
        </p:txBody>
      </p:sp>
      <p:sp>
        <p:nvSpPr>
          <p:cNvPr id="8" name="Rectangle 7"/>
          <p:cNvSpPr/>
          <p:nvPr/>
        </p:nvSpPr>
        <p:spPr>
          <a:xfrm flipH="1">
            <a:off x="4166815" y="1340768"/>
            <a:ext cx="45719" cy="1439788"/>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10" name="Oval 467"/>
          <p:cNvSpPr/>
          <p:nvPr/>
        </p:nvSpPr>
        <p:spPr>
          <a:xfrm>
            <a:off x="3131840" y="1340768"/>
            <a:ext cx="1080000" cy="1080000"/>
          </a:xfrm>
          <a:prstGeom prst="ellipse">
            <a:avLst/>
          </a:prstGeom>
          <a:solidFill>
            <a:schemeClr val="accent6">
              <a:lumMod val="75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2</a:t>
            </a:r>
            <a:r>
              <a:rPr lang="fr-F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a:t>
            </a:r>
            <a:endParaRPr lang="fr-F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endParaRPr>
          </a:p>
        </p:txBody>
      </p:sp>
    </p:spTree>
    <p:extLst>
      <p:ext uri="{BB962C8B-B14F-4D97-AF65-F5344CB8AC3E}">
        <p14:creationId xmlns:p14="http://schemas.microsoft.com/office/powerpoint/2010/main" val="151553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1187624" y="1842641"/>
            <a:ext cx="7272808" cy="4538687"/>
          </a:xfrm>
        </p:spPr>
        <p:txBody>
          <a:bodyPr/>
          <a:lstStyle/>
          <a:p>
            <a:pPr algn="just">
              <a:spcAft>
                <a:spcPts val="600"/>
              </a:spcAft>
              <a:buClr>
                <a:srgbClr val="0307BD"/>
              </a:buClr>
              <a:buFont typeface="Wingdings" pitchFamily="2" charset="2"/>
              <a:buChar char="v"/>
            </a:pPr>
            <a:r>
              <a:rPr lang="fr-FR" sz="1800" b="1" i="1" dirty="0">
                <a:solidFill>
                  <a:srgbClr val="180C00"/>
                </a:solidFill>
                <a:latin typeface="Candara" pitchFamily="34" charset="0"/>
              </a:rPr>
              <a:t>Multiples avantages </a:t>
            </a:r>
            <a:r>
              <a:rPr lang="fr-FR" sz="1600" i="1" dirty="0">
                <a:solidFill>
                  <a:srgbClr val="180C00"/>
                </a:solidFill>
                <a:latin typeface="Candara" pitchFamily="34" charset="0"/>
              </a:rPr>
              <a:t>que les CT peuvent tirer de l’action internationale pour le développement de leur territoire:</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un instrument de développement local ;</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une opportunité de s’ouvrir culturellement au monde ;</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participer au jeu diplomatique international </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transmettre les valeurs qui leur sont chères (paix, solidarité, protection environnementale, …) ;</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rayonner en dehors de leur territoire ;</a:t>
            </a:r>
          </a:p>
          <a:p>
            <a:pPr marL="804863" algn="just">
              <a:spcBef>
                <a:spcPts val="0"/>
              </a:spcBef>
              <a:spcAft>
                <a:spcPts val="0"/>
              </a:spcAft>
              <a:buClr>
                <a:srgbClr val="0307BD"/>
              </a:buClr>
              <a:buFont typeface="Wingdings 3" panose="05040102010807070707" pitchFamily="18" charset="2"/>
              <a:buChar char="¢"/>
            </a:pPr>
            <a:r>
              <a:rPr lang="fr-FR" sz="1600" i="1" dirty="0">
                <a:solidFill>
                  <a:srgbClr val="180C00"/>
                </a:solidFill>
                <a:latin typeface="Candara" pitchFamily="34" charset="0"/>
              </a:rPr>
              <a:t>accéder à de nouveaux marchés économiques,</a:t>
            </a:r>
          </a:p>
          <a:p>
            <a:pPr algn="just">
              <a:spcBef>
                <a:spcPts val="1200"/>
              </a:spcBef>
              <a:spcAft>
                <a:spcPts val="600"/>
              </a:spcAft>
              <a:buClr>
                <a:srgbClr val="0307BD"/>
              </a:buClr>
              <a:buFont typeface="Wingdings" pitchFamily="2" charset="2"/>
              <a:buChar char="v"/>
            </a:pPr>
            <a:r>
              <a:rPr lang="fr-FR" sz="1800" b="1" i="1" dirty="0">
                <a:solidFill>
                  <a:srgbClr val="180C00"/>
                </a:solidFill>
                <a:latin typeface="Candara" pitchFamily="34" charset="0"/>
              </a:rPr>
              <a:t>La promotion de la Diplomatie locale:</a:t>
            </a:r>
            <a:endParaRPr lang="fr-FR" sz="1800" i="1" dirty="0">
              <a:solidFill>
                <a:srgbClr val="180C00"/>
              </a:solidFill>
              <a:latin typeface="Candara" pitchFamily="34" charset="0"/>
            </a:endParaRPr>
          </a:p>
          <a:p>
            <a:pPr marL="804863" algn="just">
              <a:spcBef>
                <a:spcPts val="600"/>
              </a:spcBef>
              <a:spcAft>
                <a:spcPts val="300"/>
              </a:spcAft>
              <a:buClr>
                <a:srgbClr val="0307BD"/>
              </a:buClr>
              <a:buFont typeface="Wingdings 3" panose="05040102010807070707" pitchFamily="18" charset="2"/>
              <a:buChar char="¢"/>
            </a:pPr>
            <a:r>
              <a:rPr lang="fr-FR" sz="1600" i="1" dirty="0">
                <a:solidFill>
                  <a:srgbClr val="180C00"/>
                </a:solidFill>
                <a:latin typeface="Candara" pitchFamily="34" charset="0"/>
              </a:rPr>
              <a:t>Il s’agit d’une nouvelle dimension des relations internationales des CT marocaines qui est censée renforcer la Diplomatie officielle, particulièrement pour la défense des Causes Nationales ;</a:t>
            </a:r>
          </a:p>
          <a:p>
            <a:pPr marL="804863" algn="just">
              <a:spcBef>
                <a:spcPts val="600"/>
              </a:spcBef>
              <a:spcAft>
                <a:spcPts val="300"/>
              </a:spcAft>
              <a:buClr>
                <a:srgbClr val="0307BD"/>
              </a:buClr>
              <a:buFont typeface="Wingdings 3" panose="05040102010807070707" pitchFamily="18" charset="2"/>
              <a:buChar char="¢"/>
            </a:pPr>
            <a:r>
              <a:rPr lang="fr-FR" sz="1600" i="1" dirty="0">
                <a:solidFill>
                  <a:srgbClr val="180C00"/>
                </a:solidFill>
                <a:latin typeface="Candara" pitchFamily="34" charset="0"/>
              </a:rPr>
              <a:t>la diplomatie des CT est conçue comme levier complémentaire ou même alternatif à la coopération classique bilatérale ou multilatérale.</a:t>
            </a:r>
            <a:r>
              <a:rPr lang="fr-FR" sz="1800" i="1" dirty="0">
                <a:solidFill>
                  <a:srgbClr val="180C00"/>
                </a:solidFill>
                <a:latin typeface="Candara" pitchFamily="34" charset="0"/>
              </a:rPr>
              <a:t> </a:t>
            </a:r>
          </a:p>
          <a:p>
            <a:pPr marL="0" indent="0" algn="just">
              <a:buNone/>
            </a:pPr>
            <a:endParaRPr lang="fr-FR" sz="1600" i="1" dirty="0">
              <a:solidFill>
                <a:srgbClr val="180C00"/>
              </a:solidFill>
              <a:latin typeface="Candara" pitchFamily="34" charset="0"/>
            </a:endParaRPr>
          </a:p>
          <a:p>
            <a:pPr marL="450850" indent="357188" algn="just">
              <a:buNone/>
            </a:pPr>
            <a:endParaRPr lang="fr-FR" sz="1800" i="1" dirty="0">
              <a:solidFill>
                <a:srgbClr val="180C00"/>
              </a:solidFill>
              <a:latin typeface="Candara" pitchFamily="34" charset="0"/>
            </a:endParaRPr>
          </a:p>
          <a:p>
            <a:pPr marL="357188" indent="0" algn="just">
              <a:buClr>
                <a:schemeClr val="tx1">
                  <a:lumMod val="75000"/>
                  <a:lumOff val="25000"/>
                </a:schemeClr>
              </a:buClr>
              <a:buNone/>
            </a:pPr>
            <a:endParaRPr lang="fr-FR" sz="1800" i="1" dirty="0">
              <a:solidFill>
                <a:srgbClr val="180C00"/>
              </a:solidFill>
              <a:latin typeface="Candara" pitchFamily="34" charset="0"/>
            </a:endParaRPr>
          </a:p>
        </p:txBody>
      </p:sp>
      <p:sp>
        <p:nvSpPr>
          <p:cNvPr id="3" name="Rectangle 2"/>
          <p:cNvSpPr/>
          <p:nvPr/>
        </p:nvSpPr>
        <p:spPr>
          <a:xfrm>
            <a:off x="2987824" y="620688"/>
            <a:ext cx="5814392" cy="954107"/>
          </a:xfrm>
          <a:prstGeom prst="rect">
            <a:avLst/>
          </a:prstGeom>
        </p:spPr>
        <p:txBody>
          <a:bodyPr wrap="square">
            <a:spAutoFit/>
          </a:bodyPr>
          <a:lstStyle/>
          <a:p>
            <a:pPr marL="263525" indent="-250825" algn="r">
              <a:spcBef>
                <a:spcPts val="600"/>
              </a:spcBef>
              <a:spcAft>
                <a:spcPts val="600"/>
              </a:spcAft>
              <a:buFont typeface="Wingdings" pitchFamily="2" charset="2"/>
              <a:buNone/>
            </a:pPr>
            <a:r>
              <a:rPr lang="fr-FR" sz="2800" b="1" i="1" dirty="0">
                <a:solidFill>
                  <a:srgbClr val="180C00"/>
                </a:solidFill>
                <a:latin typeface="Candara" pitchFamily="34" charset="0"/>
              </a:rPr>
              <a:t>Rôles et avantages de la Coopération Internationale des CT </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26</a:t>
            </a:fld>
            <a:endParaRPr lang="fr-FR" altLang="fr-FR" sz="1600" b="1" dirty="0">
              <a:solidFill>
                <a:schemeClr val="accent5">
                  <a:lumMod val="50000"/>
                </a:schemeClr>
              </a:solidFill>
              <a:latin typeface="Candara" panose="020E0502030303020204" pitchFamily="34" charset="0"/>
            </a:endParaRPr>
          </a:p>
        </p:txBody>
      </p:sp>
      <p:sp>
        <p:nvSpPr>
          <p:cNvPr id="2" name="Rectangle 1"/>
          <p:cNvSpPr/>
          <p:nvPr/>
        </p:nvSpPr>
        <p:spPr>
          <a:xfrm>
            <a:off x="2483768" y="620688"/>
            <a:ext cx="636713" cy="584775"/>
          </a:xfrm>
          <a:prstGeom prst="rect">
            <a:avLst/>
          </a:prstGeom>
        </p:spPr>
        <p:txBody>
          <a:bodyPr wrap="none">
            <a:spAutoFit/>
          </a:bodyPr>
          <a:lstStyle/>
          <a:p>
            <a:pPr algn="ctr"/>
            <a:r>
              <a:rPr lang="fr-FR" sz="3200" b="1" dirty="0">
                <a:solidFill>
                  <a:schemeClr val="accent5">
                    <a:lumMod val="50000"/>
                  </a:schemeClr>
                </a:solidFill>
                <a:latin typeface="Candara" pitchFamily="34" charset="0"/>
                <a:sym typeface="Wingdings"/>
              </a:rPr>
              <a:t></a:t>
            </a:r>
            <a:r>
              <a:rPr lang="fr-FR" sz="3200" b="1" i="1" dirty="0">
                <a:solidFill>
                  <a:srgbClr val="180C00"/>
                </a:solidFill>
                <a:latin typeface="Candara" pitchFamily="34" charset="0"/>
                <a:sym typeface="Wingdings"/>
              </a:rPr>
              <a:t> </a:t>
            </a:r>
            <a:endParaRPr lang="fr-FR" sz="3200" dirty="0"/>
          </a:p>
        </p:txBody>
      </p:sp>
    </p:spTree>
    <p:extLst>
      <p:ext uri="{BB962C8B-B14F-4D97-AF65-F5344CB8AC3E}">
        <p14:creationId xmlns:p14="http://schemas.microsoft.com/office/powerpoint/2010/main" val="2039939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1259632" y="1844824"/>
            <a:ext cx="7272808" cy="4248472"/>
          </a:xfrm>
        </p:spPr>
        <p:txBody>
          <a:bodyPr/>
          <a:lstStyle/>
          <a:p>
            <a:pPr algn="just">
              <a:spcBef>
                <a:spcPts val="600"/>
              </a:spcBef>
              <a:spcAft>
                <a:spcPts val="600"/>
              </a:spcAft>
              <a:buClr>
                <a:srgbClr val="0307BD"/>
              </a:buClr>
              <a:buFont typeface="Wingdings" pitchFamily="2" charset="2"/>
              <a:buChar char="v"/>
            </a:pPr>
            <a:r>
              <a:rPr lang="fr-FR" sz="1600" b="1" i="1" dirty="0">
                <a:solidFill>
                  <a:srgbClr val="180C00"/>
                </a:solidFill>
                <a:latin typeface="Candara" pitchFamily="34" charset="0"/>
              </a:rPr>
              <a:t>Le jumelage</a:t>
            </a:r>
            <a:r>
              <a:rPr lang="fr-FR" sz="1600" i="1" dirty="0">
                <a:solidFill>
                  <a:srgbClr val="180C00"/>
                </a:solidFill>
                <a:latin typeface="Candara" pitchFamily="34" charset="0"/>
              </a:rPr>
              <a:t>, c’est la rencontre de deux communes qui s’associent pour confronter leurs problèmes et pour développer entre elles des liens d’amitié de plus en plus étroits ;</a:t>
            </a:r>
          </a:p>
          <a:p>
            <a:pPr algn="just">
              <a:spcBef>
                <a:spcPts val="1800"/>
              </a:spcBef>
              <a:spcAft>
                <a:spcPts val="600"/>
              </a:spcAft>
              <a:buClr>
                <a:srgbClr val="0307BD"/>
              </a:buClr>
              <a:buFont typeface="Wingdings" pitchFamily="2" charset="2"/>
              <a:buChar char="v"/>
            </a:pPr>
            <a:r>
              <a:rPr lang="fr-FR" sz="1600" i="1" dirty="0">
                <a:solidFill>
                  <a:srgbClr val="180C00"/>
                </a:solidFill>
                <a:latin typeface="Candara" pitchFamily="34" charset="0"/>
              </a:rPr>
              <a:t> </a:t>
            </a:r>
            <a:r>
              <a:rPr lang="fr-FR" sz="1600" b="1" i="1" dirty="0">
                <a:solidFill>
                  <a:srgbClr val="180C00"/>
                </a:solidFill>
                <a:latin typeface="Candara" pitchFamily="34" charset="0"/>
              </a:rPr>
              <a:t>Cette relation amicale </a:t>
            </a:r>
            <a:r>
              <a:rPr lang="fr-FR" sz="1600" i="1" dirty="0">
                <a:solidFill>
                  <a:srgbClr val="180C00"/>
                </a:solidFill>
                <a:latin typeface="Candara" pitchFamily="34" charset="0"/>
              </a:rPr>
              <a:t>s’appuie sur des </a:t>
            </a:r>
            <a:r>
              <a:rPr lang="fr-FR" sz="1600" i="1" dirty="0">
                <a:solidFill>
                  <a:srgbClr val="0307BD"/>
                </a:solidFill>
                <a:latin typeface="Candara" pitchFamily="34" charset="0"/>
              </a:rPr>
              <a:t>affinités</a:t>
            </a:r>
            <a:r>
              <a:rPr lang="fr-FR" sz="1600" i="1" dirty="0">
                <a:solidFill>
                  <a:srgbClr val="180C00"/>
                </a:solidFill>
                <a:latin typeface="Candara" pitchFamily="34" charset="0"/>
              </a:rPr>
              <a:t> et permet de développer </a:t>
            </a:r>
            <a:r>
              <a:rPr lang="fr-FR" sz="1600" i="1" dirty="0">
                <a:solidFill>
                  <a:srgbClr val="0307BD"/>
                </a:solidFill>
                <a:latin typeface="Candara" pitchFamily="34" charset="0"/>
              </a:rPr>
              <a:t>différents types d’échanges</a:t>
            </a:r>
            <a:r>
              <a:rPr lang="fr-FR" sz="1600" i="1" dirty="0">
                <a:solidFill>
                  <a:srgbClr val="180C00"/>
                </a:solidFill>
                <a:latin typeface="Candara" pitchFamily="34" charset="0"/>
              </a:rPr>
              <a:t> </a:t>
            </a:r>
            <a:r>
              <a:rPr lang="fr-FR" sz="1600" i="1" dirty="0">
                <a:solidFill>
                  <a:srgbClr val="0307BD"/>
                </a:solidFill>
                <a:latin typeface="Candara" pitchFamily="34" charset="0"/>
              </a:rPr>
              <a:t>linguistiques</a:t>
            </a:r>
            <a:r>
              <a:rPr lang="fr-FR" sz="1600" i="1" dirty="0">
                <a:solidFill>
                  <a:srgbClr val="180C00"/>
                </a:solidFill>
                <a:latin typeface="Candara" pitchFamily="34" charset="0"/>
              </a:rPr>
              <a:t>, </a:t>
            </a:r>
            <a:r>
              <a:rPr lang="fr-FR" sz="1600" i="1" dirty="0">
                <a:solidFill>
                  <a:srgbClr val="0307BD"/>
                </a:solidFill>
                <a:latin typeface="Candara" pitchFamily="34" charset="0"/>
              </a:rPr>
              <a:t>scolaires</a:t>
            </a:r>
            <a:r>
              <a:rPr lang="fr-FR" sz="1600" i="1" dirty="0">
                <a:solidFill>
                  <a:srgbClr val="180C00"/>
                </a:solidFill>
                <a:latin typeface="Candara" pitchFamily="34" charset="0"/>
              </a:rPr>
              <a:t>, </a:t>
            </a:r>
            <a:r>
              <a:rPr lang="fr-FR" sz="1600" i="1" dirty="0">
                <a:solidFill>
                  <a:srgbClr val="0307BD"/>
                </a:solidFill>
                <a:latin typeface="Candara" pitchFamily="34" charset="0"/>
              </a:rPr>
              <a:t>culturels</a:t>
            </a:r>
            <a:r>
              <a:rPr lang="fr-FR" sz="1600" i="1" dirty="0">
                <a:solidFill>
                  <a:srgbClr val="180C00"/>
                </a:solidFill>
                <a:latin typeface="Candara" pitchFamily="34" charset="0"/>
              </a:rPr>
              <a:t> ou </a:t>
            </a:r>
            <a:r>
              <a:rPr lang="fr-FR" sz="1600" i="1" dirty="0">
                <a:solidFill>
                  <a:srgbClr val="0307BD"/>
                </a:solidFill>
                <a:latin typeface="Candara" pitchFamily="34" charset="0"/>
              </a:rPr>
              <a:t>professionnels</a:t>
            </a:r>
            <a:r>
              <a:rPr lang="fr-FR" sz="1600" i="1" dirty="0">
                <a:solidFill>
                  <a:srgbClr val="180C00"/>
                </a:solidFill>
                <a:latin typeface="Candara" pitchFamily="34" charset="0"/>
              </a:rPr>
              <a:t>…</a:t>
            </a:r>
          </a:p>
          <a:p>
            <a:pPr marL="901700" indent="-279400" algn="just">
              <a:spcBef>
                <a:spcPts val="600"/>
              </a:spcBef>
              <a:spcAft>
                <a:spcPts val="600"/>
              </a:spcAft>
              <a:buClr>
                <a:schemeClr val="accent5">
                  <a:lumMod val="50000"/>
                </a:schemeClr>
              </a:buClr>
              <a:buFont typeface="Wingdings" pitchFamily="2" charset="2"/>
              <a:buChar char="Ø"/>
            </a:pPr>
            <a:r>
              <a:rPr lang="fr-FR" sz="1600" b="1" i="1" dirty="0">
                <a:latin typeface="Candara" pitchFamily="34" charset="0"/>
              </a:rPr>
              <a:t>Au Maroc</a:t>
            </a:r>
            <a:r>
              <a:rPr lang="fr-FR" sz="1600" i="1" dirty="0">
                <a:latin typeface="Candara" pitchFamily="34" charset="0"/>
              </a:rPr>
              <a:t>, les jumelages se sont développés sur la base d’accords   permettant à travers des </a:t>
            </a:r>
            <a:r>
              <a:rPr lang="fr-FR" sz="1600" i="1" dirty="0">
                <a:solidFill>
                  <a:srgbClr val="0307BD"/>
                </a:solidFill>
                <a:latin typeface="Candara" pitchFamily="34" charset="0"/>
              </a:rPr>
              <a:t>visites réciproques entre élus</a:t>
            </a:r>
            <a:r>
              <a:rPr lang="fr-FR" sz="1600" i="1" dirty="0">
                <a:latin typeface="Candara" pitchFamily="34" charset="0"/>
              </a:rPr>
              <a:t>, </a:t>
            </a:r>
            <a:r>
              <a:rPr lang="fr-FR" sz="1600" i="1" dirty="0">
                <a:solidFill>
                  <a:srgbClr val="0307BD"/>
                </a:solidFill>
                <a:latin typeface="Candara" pitchFamily="34" charset="0"/>
              </a:rPr>
              <a:t>entre agents des CT</a:t>
            </a:r>
            <a:r>
              <a:rPr lang="fr-FR" sz="1600" i="1" dirty="0">
                <a:latin typeface="Candara" pitchFamily="34" charset="0"/>
              </a:rPr>
              <a:t>, </a:t>
            </a:r>
            <a:r>
              <a:rPr lang="fr-FR" sz="1600" i="1" dirty="0">
                <a:solidFill>
                  <a:srgbClr val="0307BD"/>
                </a:solidFill>
                <a:latin typeface="Candara" pitchFamily="34" charset="0"/>
              </a:rPr>
              <a:t>entre jeunes</a:t>
            </a:r>
            <a:r>
              <a:rPr lang="fr-FR" sz="1600" i="1" dirty="0">
                <a:latin typeface="Candara" pitchFamily="34" charset="0"/>
              </a:rPr>
              <a:t>, de communiquer et de favoriser une connaissance mutuelle ; pour devenir des instruments de coopération dépassant le cadre de visites symboliques et purement protocolaire ;</a:t>
            </a:r>
          </a:p>
          <a:p>
            <a:pPr marL="901700" indent="-279400" algn="just">
              <a:spcBef>
                <a:spcPts val="600"/>
              </a:spcBef>
              <a:spcAft>
                <a:spcPts val="600"/>
              </a:spcAft>
              <a:buClr>
                <a:schemeClr val="accent5">
                  <a:lumMod val="50000"/>
                </a:schemeClr>
              </a:buClr>
              <a:buFont typeface="Wingdings" pitchFamily="2" charset="2"/>
              <a:buChar char="Ø"/>
            </a:pPr>
            <a:r>
              <a:rPr lang="fr-FR" sz="1600" i="1" dirty="0">
                <a:latin typeface="Candara" pitchFamily="34" charset="0"/>
              </a:rPr>
              <a:t>« Le temps de la </a:t>
            </a:r>
            <a:r>
              <a:rPr lang="fr-FR" sz="1600" i="1" dirty="0">
                <a:solidFill>
                  <a:srgbClr val="0307BD"/>
                </a:solidFill>
                <a:latin typeface="Candara" pitchFamily="34" charset="0"/>
              </a:rPr>
              <a:t>coopération protocolaire </a:t>
            </a:r>
            <a:r>
              <a:rPr lang="fr-FR" sz="1600" i="1" dirty="0">
                <a:latin typeface="Candara" pitchFamily="34" charset="0"/>
              </a:rPr>
              <a:t>est révolu », «</a:t>
            </a:r>
            <a:r>
              <a:rPr lang="fr-FR" sz="1600" b="1" i="1" dirty="0">
                <a:latin typeface="Candara" pitchFamily="34" charset="0"/>
              </a:rPr>
              <a:t>La coopération décentralisée est devenue un des instruments de développement local </a:t>
            </a:r>
            <a:r>
              <a:rPr lang="fr-FR" sz="1600" i="1" dirty="0">
                <a:latin typeface="Candara" pitchFamily="34" charset="0"/>
              </a:rPr>
              <a:t>».  </a:t>
            </a:r>
          </a:p>
          <a:p>
            <a:pPr marL="901700" indent="-279400" algn="just">
              <a:spcBef>
                <a:spcPts val="600"/>
              </a:spcBef>
              <a:spcAft>
                <a:spcPts val="600"/>
              </a:spcAft>
              <a:buClr>
                <a:schemeClr val="accent5">
                  <a:lumMod val="50000"/>
                </a:schemeClr>
              </a:buClr>
              <a:buFont typeface="Wingdings" pitchFamily="2" charset="2"/>
              <a:buChar char="Ø"/>
            </a:pPr>
            <a:r>
              <a:rPr lang="fr-FR" sz="1600" i="1" dirty="0">
                <a:solidFill>
                  <a:srgbClr val="180C00"/>
                </a:solidFill>
                <a:latin typeface="Candara" pitchFamily="34" charset="0"/>
              </a:rPr>
              <a:t>L</a:t>
            </a:r>
            <a:r>
              <a:rPr lang="fr-FR" sz="1600" i="1" dirty="0">
                <a:latin typeface="Candara" pitchFamily="34" charset="0"/>
              </a:rPr>
              <a:t>es Conseils des CT sont autorisées à conclure des conventions de jumelage.</a:t>
            </a:r>
            <a:endParaRPr lang="fr-FR" sz="1800" i="1" dirty="0">
              <a:solidFill>
                <a:srgbClr val="180C00"/>
              </a:solidFill>
              <a:latin typeface="Candara" pitchFamily="34" charset="0"/>
            </a:endParaRPr>
          </a:p>
        </p:txBody>
      </p:sp>
      <p:sp>
        <p:nvSpPr>
          <p:cNvPr id="2" name="Rectangle 1"/>
          <p:cNvSpPr/>
          <p:nvPr/>
        </p:nvSpPr>
        <p:spPr>
          <a:xfrm>
            <a:off x="1403649" y="692696"/>
            <a:ext cx="7200800" cy="584775"/>
          </a:xfrm>
          <a:prstGeom prst="rect">
            <a:avLst/>
          </a:prstGeom>
        </p:spPr>
        <p:txBody>
          <a:bodyPr wrap="square">
            <a:spAutoFit/>
          </a:bodyPr>
          <a:lstStyle/>
          <a:p>
            <a:pPr marL="342900" lvl="0" indent="-342900" algn="r" eaLnBrk="0" hangingPunct="0">
              <a:spcBef>
                <a:spcPts val="600"/>
              </a:spcBef>
              <a:spcAft>
                <a:spcPts val="600"/>
              </a:spcAft>
              <a:buClr>
                <a:srgbClr val="7A7A7A"/>
              </a:buClr>
              <a:buSzPct val="90000"/>
            </a:pPr>
            <a:r>
              <a:rPr kumimoji="1" lang="fr-FR" sz="3200" b="1" i="1" kern="0" dirty="0">
                <a:solidFill>
                  <a:srgbClr val="000000">
                    <a:lumMod val="90000"/>
                    <a:lumOff val="10000"/>
                  </a:srgbClr>
                </a:solidFill>
                <a:latin typeface="Candara" pitchFamily="34" charset="0"/>
                <a:cs typeface="+mn-cs"/>
              </a:rPr>
              <a:t>1 - Le jumelage </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27</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035145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1115616" y="1628800"/>
            <a:ext cx="7416824" cy="4608512"/>
          </a:xfrm>
        </p:spPr>
        <p:txBody>
          <a:bodyPr/>
          <a:lstStyle/>
          <a:p>
            <a:pPr algn="just">
              <a:spcBef>
                <a:spcPts val="0"/>
              </a:spcBef>
              <a:spcAft>
                <a:spcPts val="1200"/>
              </a:spcAft>
              <a:buClr>
                <a:srgbClr val="0307BD"/>
              </a:buClr>
              <a:buFont typeface="Wingdings" pitchFamily="2" charset="2"/>
              <a:buChar char="v"/>
            </a:pPr>
            <a:r>
              <a:rPr lang="fr-FR" sz="2000" b="1" i="1" dirty="0">
                <a:solidFill>
                  <a:srgbClr val="180C00"/>
                </a:solidFill>
                <a:latin typeface="Candara" pitchFamily="34" charset="0"/>
              </a:rPr>
              <a:t>Les principales phases de la procédure de jumelage</a:t>
            </a:r>
            <a:r>
              <a:rPr lang="fr-FR" sz="2000" i="1" dirty="0">
                <a:latin typeface="Candara" pitchFamily="34" charset="0"/>
              </a:rPr>
              <a:t> : </a:t>
            </a:r>
            <a:endParaRPr lang="fr-FR" sz="2000" b="1" i="1" dirty="0">
              <a:solidFill>
                <a:srgbClr val="180C00"/>
              </a:solidFill>
              <a:latin typeface="Candara" pitchFamily="34" charset="0"/>
            </a:endParaRPr>
          </a:p>
          <a:p>
            <a:pPr marL="808038" indent="-250825" algn="just" defTabSz="808038">
              <a:spcBef>
                <a:spcPts val="400"/>
              </a:spcBef>
              <a:spcAft>
                <a:spcPts val="400"/>
              </a:spcAft>
              <a:buClr>
                <a:schemeClr val="accent5">
                  <a:lumMod val="50000"/>
                </a:schemeClr>
              </a:buClr>
              <a:buFont typeface="Wingdings" pitchFamily="2" charset="2"/>
              <a:buChar char="ü"/>
            </a:pPr>
            <a:r>
              <a:rPr lang="fr-FR" sz="1400" i="1" dirty="0">
                <a:solidFill>
                  <a:srgbClr val="180C00"/>
                </a:solidFill>
                <a:latin typeface="Candara" pitchFamily="34" charset="0"/>
              </a:rPr>
              <a:t>La CT concernée doit faire parvenir un rapport (pièces à l’appui) au MI, présentant le projet de jumelage (initiateur du projet, présentation de la CT, future jumelle, les affinités existantes entre les deux parties ...) ;</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solidFill>
                  <a:srgbClr val="180C00"/>
                </a:solidFill>
                <a:latin typeface="Candara" pitchFamily="34" charset="0"/>
              </a:rPr>
              <a:t>Accord de principe du MI ;</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solidFill>
                  <a:srgbClr val="180C00"/>
                </a:solidFill>
                <a:latin typeface="Candara" pitchFamily="34" charset="0"/>
              </a:rPr>
              <a:t>Délibération de l’assemblée concernée et prévision des dépenses nécessaires pour réaliser le projet dans sa phase aller et retour;</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solidFill>
                  <a:srgbClr val="180C00"/>
                </a:solidFill>
                <a:latin typeface="Candara" pitchFamily="34" charset="0"/>
              </a:rPr>
              <a:t>Envoi de la délibération et des prévisions financières au MI, assorties de l’avis des autorités locales ;</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latin typeface="Candara" pitchFamily="34" charset="0"/>
              </a:rPr>
              <a:t>Soumission du projet à </a:t>
            </a:r>
            <a:r>
              <a:rPr lang="fr-FR" sz="1400" b="1" i="1" dirty="0">
                <a:solidFill>
                  <a:srgbClr val="0307BD"/>
                </a:solidFill>
                <a:latin typeface="Candara" pitchFamily="34" charset="0"/>
              </a:rPr>
              <a:t>l’Approbation Royale </a:t>
            </a:r>
            <a:r>
              <a:rPr lang="fr-FR" sz="1400" i="1" dirty="0">
                <a:latin typeface="Candara" pitchFamily="34" charset="0"/>
              </a:rPr>
              <a:t>;</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latin typeface="Candara" pitchFamily="34" charset="0"/>
              </a:rPr>
              <a:t>Une fois cette Approbation exprimée, choix d’une occasion appropriée pour concrétiser le jumelage (fête nationale, fête locale, festival …) ;</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latin typeface="Candara" pitchFamily="34" charset="0"/>
              </a:rPr>
              <a:t>Le projet de protocole de jumelage doit mentionner les domaines de coopération et de partenariat ;</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latin typeface="Candara" pitchFamily="34" charset="0"/>
              </a:rPr>
              <a:t>Le président de l’assemblée se met d’accord avec son homologue pour les formalités d’aller-retour, la date et le lieu de la signature...;</a:t>
            </a:r>
          </a:p>
          <a:p>
            <a:pPr marL="808038" indent="-250825" algn="just" defTabSz="808038">
              <a:lnSpc>
                <a:spcPct val="90000"/>
              </a:lnSpc>
              <a:spcBef>
                <a:spcPts val="400"/>
              </a:spcBef>
              <a:spcAft>
                <a:spcPts val="400"/>
              </a:spcAft>
              <a:buClr>
                <a:schemeClr val="accent5">
                  <a:lumMod val="50000"/>
                </a:schemeClr>
              </a:buClr>
              <a:buFont typeface="Wingdings" pitchFamily="2" charset="2"/>
              <a:buChar char="ü"/>
            </a:pPr>
            <a:r>
              <a:rPr lang="fr-FR" sz="1400" i="1" dirty="0">
                <a:latin typeface="Candara" pitchFamily="34" charset="0"/>
              </a:rPr>
              <a:t>Le conseil doit délibérer pour désigner la délégation devant représenter la </a:t>
            </a:r>
            <a:r>
              <a:rPr lang="fr-FR" sz="1400" i="1" dirty="0">
                <a:solidFill>
                  <a:srgbClr val="180C00"/>
                </a:solidFill>
                <a:latin typeface="Candara" pitchFamily="34" charset="0"/>
              </a:rPr>
              <a:t>CT.</a:t>
            </a:r>
          </a:p>
        </p:txBody>
      </p:sp>
      <p:sp>
        <p:nvSpPr>
          <p:cNvPr id="7" name="Rectangle 6"/>
          <p:cNvSpPr/>
          <p:nvPr/>
        </p:nvSpPr>
        <p:spPr>
          <a:xfrm>
            <a:off x="1187624" y="692696"/>
            <a:ext cx="7632848" cy="584775"/>
          </a:xfrm>
          <a:prstGeom prst="rect">
            <a:avLst/>
          </a:prstGeom>
        </p:spPr>
        <p:txBody>
          <a:bodyPr wrap="square">
            <a:spAutoFit/>
          </a:bodyPr>
          <a:lstStyle/>
          <a:p>
            <a:pPr marL="342900" lvl="0" indent="-342900" algn="r" eaLnBrk="0" hangingPunct="0">
              <a:spcBef>
                <a:spcPts val="600"/>
              </a:spcBef>
              <a:spcAft>
                <a:spcPts val="600"/>
              </a:spcAft>
              <a:buClr>
                <a:srgbClr val="7A7A7A"/>
              </a:buClr>
              <a:buSzPct val="90000"/>
            </a:pPr>
            <a:r>
              <a:rPr kumimoji="1" lang="fr-FR" sz="3200" b="1" i="1" kern="0" dirty="0">
                <a:solidFill>
                  <a:srgbClr val="000000">
                    <a:lumMod val="90000"/>
                    <a:lumOff val="10000"/>
                  </a:srgbClr>
                </a:solidFill>
                <a:latin typeface="Candara" pitchFamily="34" charset="0"/>
                <a:cs typeface="+mn-cs"/>
              </a:rPr>
              <a:t>1 - Le jumelage </a:t>
            </a:r>
            <a:r>
              <a:rPr kumimoji="1" lang="fr-FR" sz="2000" i="1" kern="0" dirty="0">
                <a:solidFill>
                  <a:srgbClr val="0307BD"/>
                </a:solidFill>
                <a:latin typeface="Candara" pitchFamily="34" charset="0"/>
                <a:cs typeface="+mn-cs"/>
              </a:rPr>
              <a:t>(suite)</a:t>
            </a:r>
            <a:r>
              <a:rPr kumimoji="1" lang="fr-FR" sz="3200" b="1" i="1" kern="0" dirty="0">
                <a:solidFill>
                  <a:srgbClr val="000000">
                    <a:lumMod val="90000"/>
                    <a:lumOff val="10000"/>
                  </a:srgbClr>
                </a:solidFill>
                <a:latin typeface="Candara" pitchFamily="34" charset="0"/>
                <a:cs typeface="+mn-cs"/>
              </a:rPr>
              <a:t>  </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28</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45328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1259632" y="1986657"/>
            <a:ext cx="7200800" cy="3746599"/>
          </a:xfrm>
        </p:spPr>
        <p:txBody>
          <a:bodyPr/>
          <a:lstStyle/>
          <a:p>
            <a:pPr algn="just">
              <a:spcBef>
                <a:spcPts val="600"/>
              </a:spcBef>
              <a:spcAft>
                <a:spcPts val="600"/>
              </a:spcAft>
              <a:buClr>
                <a:srgbClr val="0307BD"/>
              </a:buClr>
              <a:buFont typeface="Wingdings" pitchFamily="2" charset="2"/>
              <a:buChar char="v"/>
            </a:pPr>
            <a:r>
              <a:rPr lang="fr-FR" sz="1800" i="1" dirty="0">
                <a:solidFill>
                  <a:srgbClr val="180C00"/>
                </a:solidFill>
                <a:latin typeface="Candara" pitchFamily="34" charset="0"/>
              </a:rPr>
              <a:t>Les CT peuvent engager </a:t>
            </a:r>
            <a:r>
              <a:rPr lang="fr-FR" sz="1800" b="1" i="1" dirty="0">
                <a:solidFill>
                  <a:srgbClr val="180C00"/>
                </a:solidFill>
                <a:latin typeface="Candara" pitchFamily="34" charset="0"/>
              </a:rPr>
              <a:t>au niveau international</a:t>
            </a:r>
            <a:r>
              <a:rPr lang="fr-FR" sz="1800" i="1" dirty="0">
                <a:solidFill>
                  <a:srgbClr val="180C00"/>
                </a:solidFill>
                <a:latin typeface="Candara" pitchFamily="34" charset="0"/>
              </a:rPr>
              <a:t> toutes actions de coopération, d'association ou de partenariat ou conclure des conventions avec des collectivités locales étrangères;</a:t>
            </a:r>
          </a:p>
          <a:p>
            <a:pPr algn="just">
              <a:spcBef>
                <a:spcPts val="1800"/>
              </a:spcBef>
              <a:spcAft>
                <a:spcPts val="600"/>
              </a:spcAft>
              <a:buClr>
                <a:srgbClr val="0307BD"/>
              </a:buClr>
              <a:buFont typeface="Wingdings" pitchFamily="2" charset="2"/>
              <a:buChar char="v"/>
            </a:pPr>
            <a:r>
              <a:rPr lang="fr-FR" sz="1800" b="1" i="1" dirty="0">
                <a:solidFill>
                  <a:srgbClr val="180C00"/>
                </a:solidFill>
                <a:latin typeface="Candara" pitchFamily="34" charset="0"/>
              </a:rPr>
              <a:t>Trois limites cependant :</a:t>
            </a:r>
            <a:endParaRPr lang="fr-FR" sz="2000" b="1" i="1" dirty="0">
              <a:solidFill>
                <a:srgbClr val="180C00"/>
              </a:solidFill>
              <a:latin typeface="Candara" pitchFamily="34" charset="0"/>
            </a:endParaRPr>
          </a:p>
          <a:p>
            <a:pPr marL="808038" indent="-265113" algn="just">
              <a:buClr>
                <a:schemeClr val="accent1"/>
              </a:buClr>
              <a:buFont typeface="Wingdings" pitchFamily="2" charset="2"/>
              <a:buNone/>
            </a:pPr>
            <a:r>
              <a:rPr lang="fr-FR" sz="1800" b="1" i="1" dirty="0">
                <a:solidFill>
                  <a:schemeClr val="accent5">
                    <a:lumMod val="50000"/>
                  </a:schemeClr>
                </a:solidFill>
                <a:latin typeface="Candara" pitchFamily="34" charset="0"/>
              </a:rPr>
              <a:t>1°- </a:t>
            </a:r>
            <a:r>
              <a:rPr lang="fr-FR" sz="1800" i="1" dirty="0">
                <a:solidFill>
                  <a:srgbClr val="180C00"/>
                </a:solidFill>
                <a:latin typeface="Candara" pitchFamily="34" charset="0"/>
              </a:rPr>
              <a:t>Le visa préalable de l’autorité de contrôle (le MI ou son représentant pour les régions et le wali et gouverneurs pour les autres CT )</a:t>
            </a:r>
          </a:p>
          <a:p>
            <a:pPr marL="808038" indent="-265113" algn="just">
              <a:buClr>
                <a:schemeClr val="accent1"/>
              </a:buClr>
              <a:buFont typeface="Wingdings" pitchFamily="2" charset="2"/>
              <a:buNone/>
            </a:pPr>
            <a:r>
              <a:rPr lang="fr-FR" sz="1800" b="1" i="1" dirty="0">
                <a:solidFill>
                  <a:schemeClr val="accent5">
                    <a:lumMod val="50000"/>
                  </a:schemeClr>
                </a:solidFill>
                <a:latin typeface="Candara" pitchFamily="34" charset="0"/>
              </a:rPr>
              <a:t>2°- </a:t>
            </a:r>
            <a:r>
              <a:rPr lang="fr-FR" sz="1800" i="1" dirty="0">
                <a:solidFill>
                  <a:srgbClr val="180C00"/>
                </a:solidFill>
                <a:latin typeface="Candara" pitchFamily="34" charset="0"/>
              </a:rPr>
              <a:t>Il est formellement interdit aux CT de conclure une convention ou un accord avec </a:t>
            </a:r>
            <a:r>
              <a:rPr lang="fr-FR" sz="1800" b="1" i="1" dirty="0">
                <a:solidFill>
                  <a:srgbClr val="180C00"/>
                </a:solidFill>
                <a:latin typeface="Candara" pitchFamily="34" charset="0"/>
              </a:rPr>
              <a:t>un Etat étranger</a:t>
            </a:r>
          </a:p>
          <a:p>
            <a:pPr marL="808038" indent="-265113" algn="just">
              <a:buClr>
                <a:schemeClr val="accent1"/>
              </a:buClr>
              <a:buFont typeface="Wingdings" pitchFamily="2" charset="2"/>
              <a:buNone/>
            </a:pPr>
            <a:r>
              <a:rPr lang="fr-FR" sz="1800" b="1" i="1" dirty="0">
                <a:solidFill>
                  <a:schemeClr val="accent5">
                    <a:lumMod val="50000"/>
                  </a:schemeClr>
                </a:solidFill>
                <a:latin typeface="Candara" pitchFamily="34" charset="0"/>
              </a:rPr>
              <a:t>3°- </a:t>
            </a:r>
            <a:r>
              <a:rPr lang="fr-FR" sz="1800" i="1" dirty="0">
                <a:solidFill>
                  <a:srgbClr val="180C00"/>
                </a:solidFill>
                <a:latin typeface="Candara" pitchFamily="34" charset="0"/>
              </a:rPr>
              <a:t>Ces initiatives doivent se faire dans le respect des engagements internationaux du Royaume.</a:t>
            </a:r>
          </a:p>
        </p:txBody>
      </p:sp>
      <p:sp>
        <p:nvSpPr>
          <p:cNvPr id="3" name="Rectangle 2"/>
          <p:cNvSpPr/>
          <p:nvPr/>
        </p:nvSpPr>
        <p:spPr>
          <a:xfrm>
            <a:off x="1115616" y="548680"/>
            <a:ext cx="7632848" cy="892552"/>
          </a:xfrm>
          <a:prstGeom prst="rect">
            <a:avLst/>
          </a:prstGeom>
        </p:spPr>
        <p:txBody>
          <a:bodyPr wrap="square">
            <a:spAutoFit/>
          </a:bodyPr>
          <a:lstStyle/>
          <a:p>
            <a:pPr algn="r"/>
            <a:r>
              <a:rPr lang="fr-FR" sz="2600" b="1" i="1" dirty="0">
                <a:solidFill>
                  <a:srgbClr val="180C00"/>
                </a:solidFill>
                <a:latin typeface="Candara" pitchFamily="34" charset="0"/>
              </a:rPr>
              <a:t>2- La conclusion de conventions de coopération décentralisée</a:t>
            </a:r>
            <a:r>
              <a:rPr lang="fr-FR" sz="2600" b="1" i="1" dirty="0">
                <a:latin typeface="Candara" pitchFamily="34" charset="0"/>
              </a:rPr>
              <a:t> </a:t>
            </a:r>
            <a:r>
              <a:rPr lang="fr-FR" sz="2600" b="1" i="1" dirty="0">
                <a:solidFill>
                  <a:srgbClr val="180C00"/>
                </a:solidFill>
                <a:latin typeface="Candara" pitchFamily="34" charset="0"/>
              </a:rPr>
              <a:t>avec les CT étrangères </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29</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58193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52774"/>
            <a:ext cx="7128792" cy="4204228"/>
          </a:xfrm>
          <a:prstGeom prst="rect">
            <a:avLst/>
          </a:prstGeom>
        </p:spPr>
        <p:txBody>
          <a:bodyPr wrap="square">
            <a:spAutoFit/>
          </a:bodyPr>
          <a:lstStyle/>
          <a:p>
            <a:pPr marL="285750" lvl="0" indent="-285750" algn="just">
              <a:spcBef>
                <a:spcPts val="0"/>
              </a:spcBef>
              <a:spcAft>
                <a:spcPts val="1200"/>
              </a:spcAft>
              <a:buFont typeface="Wingdings" panose="05000000000000000000" pitchFamily="2" charset="2"/>
              <a:buChar char="v"/>
            </a:pPr>
            <a:r>
              <a:rPr lang="fr-FR" sz="2000" b="1" i="1" dirty="0">
                <a:latin typeface="Candara" panose="020E0502030303020204" pitchFamily="34" charset="0"/>
              </a:rPr>
              <a:t>C’est quoi la Coopération Décentralisée</a:t>
            </a:r>
            <a:r>
              <a:rPr lang="fr-FR" sz="2000" i="1" dirty="0">
                <a:solidFill>
                  <a:srgbClr val="180C00"/>
                </a:solidFill>
                <a:latin typeface="Candara" panose="020E0502030303020204" pitchFamily="34" charset="0"/>
              </a:rPr>
              <a:t>  </a:t>
            </a:r>
            <a:r>
              <a:rPr lang="fr-FR" sz="2000" b="1" i="1" dirty="0">
                <a:latin typeface="Candara" panose="020E0502030303020204" pitchFamily="34" charset="0"/>
              </a:rPr>
              <a:t>?</a:t>
            </a:r>
          </a:p>
          <a:p>
            <a:pPr marL="715963" lvl="0" indent="-285750" algn="just">
              <a:spcBef>
                <a:spcPts val="600"/>
              </a:spcBef>
              <a:buClr>
                <a:srgbClr val="0307BD"/>
              </a:buClr>
              <a:buSzPct val="90000"/>
              <a:buFont typeface="Wingdings 3" panose="05040102010807070707" pitchFamily="18" charset="2"/>
              <a:buChar char="¢"/>
              <a:defRPr/>
            </a:pPr>
            <a:r>
              <a:rPr lang="fr-FR" sz="1600" b="1" i="1" dirty="0">
                <a:solidFill>
                  <a:srgbClr val="180C00"/>
                </a:solidFill>
                <a:latin typeface="Candara" panose="020E0502030303020204" pitchFamily="34" charset="0"/>
              </a:rPr>
              <a:t>La coopération décentralisée </a:t>
            </a:r>
            <a:r>
              <a:rPr lang="fr-FR" sz="1600" i="1" dirty="0">
                <a:solidFill>
                  <a:srgbClr val="180C00"/>
                </a:solidFill>
                <a:latin typeface="Candara" panose="020E0502030303020204" pitchFamily="34" charset="0"/>
              </a:rPr>
              <a:t>est une </a:t>
            </a:r>
            <a:r>
              <a:rPr lang="fr-FR" sz="1600" i="1" dirty="0">
                <a:solidFill>
                  <a:srgbClr val="0307BD"/>
                </a:solidFill>
                <a:latin typeface="Candara" panose="020E0502030303020204" pitchFamily="34" charset="0"/>
              </a:rPr>
              <a:t>action commune négociée</a:t>
            </a:r>
            <a:r>
              <a:rPr lang="fr-FR" sz="1600" i="1" dirty="0">
                <a:solidFill>
                  <a:srgbClr val="180C00"/>
                </a:solidFill>
                <a:latin typeface="Candara" panose="020E0502030303020204" pitchFamily="34" charset="0"/>
              </a:rPr>
              <a:t> et mise sous forme </a:t>
            </a:r>
            <a:r>
              <a:rPr lang="fr-FR" sz="1600" i="1" dirty="0">
                <a:solidFill>
                  <a:srgbClr val="0307BD"/>
                </a:solidFill>
                <a:latin typeface="Candara" panose="020E0502030303020204" pitchFamily="34" charset="0"/>
              </a:rPr>
              <a:t>contractuelle</a:t>
            </a:r>
            <a:r>
              <a:rPr lang="fr-FR" sz="1600" i="1" dirty="0">
                <a:solidFill>
                  <a:srgbClr val="180C00"/>
                </a:solidFill>
                <a:latin typeface="Candara" panose="020E0502030303020204" pitchFamily="34" charset="0"/>
              </a:rPr>
              <a:t>, exprimant la </a:t>
            </a:r>
            <a:r>
              <a:rPr lang="fr-FR" sz="1600" i="1" dirty="0">
                <a:solidFill>
                  <a:srgbClr val="0307BD"/>
                </a:solidFill>
                <a:latin typeface="Candara" panose="020E0502030303020204" pitchFamily="34" charset="0"/>
              </a:rPr>
              <a:t>volonté des CT </a:t>
            </a:r>
            <a:r>
              <a:rPr lang="fr-FR" sz="1600" i="1" dirty="0">
                <a:solidFill>
                  <a:srgbClr val="180C00"/>
                </a:solidFill>
                <a:latin typeface="Candara" panose="020E0502030303020204" pitchFamily="34" charset="0"/>
              </a:rPr>
              <a:t>d’établir, entre elles ou avec d’autres partenaires</a:t>
            </a:r>
            <a:r>
              <a:rPr lang="ar-MA" sz="1600" i="1" dirty="0">
                <a:solidFill>
                  <a:srgbClr val="180C00"/>
                </a:solidFill>
                <a:latin typeface="Candara" panose="020E0502030303020204" pitchFamily="34" charset="0"/>
              </a:rPr>
              <a:t> </a:t>
            </a:r>
            <a:r>
              <a:rPr lang="fr-FR" sz="1600" i="1" dirty="0">
                <a:solidFill>
                  <a:srgbClr val="180C00"/>
                </a:solidFill>
                <a:latin typeface="Candara" panose="020E0502030303020204" pitchFamily="34" charset="0"/>
              </a:rPr>
              <a:t>nationaux ou étrangers, des relations d’</a:t>
            </a:r>
            <a:r>
              <a:rPr lang="fr-FR" sz="1600" i="1" dirty="0">
                <a:solidFill>
                  <a:srgbClr val="0307BD"/>
                </a:solidFill>
                <a:latin typeface="Candara" panose="020E0502030303020204" pitchFamily="34" charset="0"/>
              </a:rPr>
              <a:t>association</a:t>
            </a:r>
            <a:r>
              <a:rPr lang="fr-FR" sz="1600" i="1" dirty="0">
                <a:solidFill>
                  <a:srgbClr val="180C00"/>
                </a:solidFill>
                <a:latin typeface="Candara" panose="020E0502030303020204" pitchFamily="34" charset="0"/>
              </a:rPr>
              <a:t>, de </a:t>
            </a:r>
            <a:r>
              <a:rPr lang="fr-FR" sz="1600" i="1" dirty="0">
                <a:solidFill>
                  <a:srgbClr val="0307BD"/>
                </a:solidFill>
                <a:latin typeface="Candara" panose="020E0502030303020204" pitchFamily="34" charset="0"/>
              </a:rPr>
              <a:t>coopération</a:t>
            </a:r>
            <a:r>
              <a:rPr lang="fr-FR" sz="1600" i="1" dirty="0">
                <a:solidFill>
                  <a:srgbClr val="180C00"/>
                </a:solidFill>
                <a:latin typeface="Candara" panose="020E0502030303020204" pitchFamily="34" charset="0"/>
              </a:rPr>
              <a:t> ou de </a:t>
            </a:r>
            <a:r>
              <a:rPr lang="fr-FR" sz="1600" i="1" dirty="0">
                <a:solidFill>
                  <a:srgbClr val="0307BD"/>
                </a:solidFill>
                <a:latin typeface="Candara" panose="020E0502030303020204" pitchFamily="34" charset="0"/>
              </a:rPr>
              <a:t>partenariat</a:t>
            </a:r>
            <a:r>
              <a:rPr lang="fr-FR" sz="1600" i="1" dirty="0">
                <a:solidFill>
                  <a:srgbClr val="180C00"/>
                </a:solidFill>
                <a:latin typeface="Candara" panose="020E0502030303020204" pitchFamily="34" charset="0"/>
              </a:rPr>
              <a:t> pour réaliser des </a:t>
            </a:r>
            <a:r>
              <a:rPr lang="fr-FR" sz="1600" i="1" dirty="0">
                <a:solidFill>
                  <a:srgbClr val="0307BD"/>
                </a:solidFill>
                <a:latin typeface="Candara" panose="020E0502030303020204" pitchFamily="34" charset="0"/>
              </a:rPr>
              <a:t>objectifs</a:t>
            </a:r>
            <a:r>
              <a:rPr lang="fr-FR" sz="1600" i="1" dirty="0">
                <a:solidFill>
                  <a:srgbClr val="180C00"/>
                </a:solidFill>
                <a:latin typeface="Candara" panose="020E0502030303020204" pitchFamily="34" charset="0"/>
              </a:rPr>
              <a:t>, des </a:t>
            </a:r>
            <a:r>
              <a:rPr lang="fr-FR" sz="1600" i="1" dirty="0">
                <a:solidFill>
                  <a:srgbClr val="0307BD"/>
                </a:solidFill>
                <a:latin typeface="Candara" panose="020E0502030303020204" pitchFamily="34" charset="0"/>
              </a:rPr>
              <a:t>programmes</a:t>
            </a:r>
            <a:r>
              <a:rPr lang="fr-FR" sz="1600" i="1" dirty="0">
                <a:solidFill>
                  <a:srgbClr val="180C00"/>
                </a:solidFill>
                <a:latin typeface="Candara" panose="020E0502030303020204" pitchFamily="34" charset="0"/>
              </a:rPr>
              <a:t> ou des </a:t>
            </a:r>
            <a:r>
              <a:rPr lang="fr-FR" sz="1600" i="1" dirty="0">
                <a:solidFill>
                  <a:srgbClr val="0307BD"/>
                </a:solidFill>
                <a:latin typeface="Candara" panose="020E0502030303020204" pitchFamily="34" charset="0"/>
              </a:rPr>
              <a:t>projets</a:t>
            </a:r>
            <a:r>
              <a:rPr lang="fr-FR" sz="1600" i="1" dirty="0">
                <a:solidFill>
                  <a:srgbClr val="180C00"/>
                </a:solidFill>
                <a:latin typeface="Candara" panose="020E0502030303020204" pitchFamily="34" charset="0"/>
              </a:rPr>
              <a:t> </a:t>
            </a:r>
            <a:r>
              <a:rPr lang="fr-FR" sz="1600" i="1" dirty="0">
                <a:solidFill>
                  <a:srgbClr val="0307BD"/>
                </a:solidFill>
                <a:latin typeface="Candara" panose="020E0502030303020204" pitchFamily="34" charset="0"/>
              </a:rPr>
              <a:t>d’intérêt commun ;</a:t>
            </a:r>
            <a:endParaRPr lang="fr-FR" sz="1600" i="1" dirty="0">
              <a:solidFill>
                <a:srgbClr val="180C00"/>
              </a:solidFill>
              <a:latin typeface="Candara" panose="020E0502030303020204" pitchFamily="34" charset="0"/>
            </a:endParaRPr>
          </a:p>
          <a:p>
            <a:pPr marL="715963" indent="-285750" algn="just">
              <a:lnSpc>
                <a:spcPct val="80000"/>
              </a:lnSpc>
              <a:spcBef>
                <a:spcPts val="1200"/>
              </a:spcBef>
              <a:spcAft>
                <a:spcPts val="600"/>
              </a:spcAft>
              <a:buClr>
                <a:srgbClr val="0307BD"/>
              </a:buClr>
              <a:buSzPct val="90000"/>
              <a:buFont typeface="Wingdings 3" panose="05040102010807070707" pitchFamily="18" charset="2"/>
              <a:buChar char="¢"/>
              <a:defRPr/>
            </a:pPr>
            <a:r>
              <a:rPr lang="fr-FR" sz="1600" i="1" dirty="0">
                <a:solidFill>
                  <a:srgbClr val="180C00"/>
                </a:solidFill>
                <a:latin typeface="Candara" panose="020E0502030303020204" pitchFamily="34" charset="0"/>
              </a:rPr>
              <a:t>Elle concrétise l’un des manifestations du </a:t>
            </a:r>
            <a:r>
              <a:rPr lang="fr-FR" sz="1600" i="1" dirty="0">
                <a:solidFill>
                  <a:srgbClr val="0307BD"/>
                </a:solidFill>
                <a:latin typeface="Candara" panose="020E0502030303020204" pitchFamily="34" charset="0"/>
              </a:rPr>
              <a:t>principe de libre administration </a:t>
            </a:r>
            <a:r>
              <a:rPr lang="fr-FR" sz="1600" i="1" dirty="0">
                <a:solidFill>
                  <a:srgbClr val="180C00"/>
                </a:solidFill>
                <a:latin typeface="Candara" panose="020E0502030303020204" pitchFamily="34" charset="0"/>
              </a:rPr>
              <a:t>reconnu aux CT ;</a:t>
            </a:r>
          </a:p>
          <a:p>
            <a:pPr marL="715963" indent="-285750" algn="just">
              <a:lnSpc>
                <a:spcPct val="80000"/>
              </a:lnSpc>
              <a:spcBef>
                <a:spcPts val="1200"/>
              </a:spcBef>
              <a:spcAft>
                <a:spcPts val="600"/>
              </a:spcAft>
              <a:buClr>
                <a:srgbClr val="0307BD"/>
              </a:buClr>
              <a:buSzPct val="90000"/>
              <a:buFont typeface="Wingdings 3" panose="05040102010807070707" pitchFamily="18" charset="2"/>
              <a:buChar char="¢"/>
              <a:defRPr/>
            </a:pPr>
            <a:r>
              <a:rPr lang="fr-FR" sz="1600" i="1" dirty="0">
                <a:solidFill>
                  <a:srgbClr val="180C00"/>
                </a:solidFill>
                <a:latin typeface="Candara" panose="020E0502030303020204" pitchFamily="34" charset="0"/>
              </a:rPr>
              <a:t>Elle recouvre un spectre plus vaste couvrant une multiplicité de formes juridiques avec pour objectif :</a:t>
            </a:r>
          </a:p>
          <a:p>
            <a:pPr marL="1165225" indent="-268288" algn="just">
              <a:lnSpc>
                <a:spcPct val="80000"/>
              </a:lnSpc>
              <a:spcBef>
                <a:spcPts val="1200"/>
              </a:spcBef>
              <a:buClr>
                <a:srgbClr val="0307BD"/>
              </a:buClr>
              <a:buSzPct val="90000"/>
              <a:buFont typeface="Wingdings" panose="05000000000000000000" pitchFamily="2" charset="2"/>
              <a:buChar char="ü"/>
              <a:defRPr/>
            </a:pPr>
            <a:r>
              <a:rPr lang="fr-FR" sz="1400" i="1" dirty="0">
                <a:solidFill>
                  <a:srgbClr val="180C00"/>
                </a:solidFill>
                <a:latin typeface="Candara" panose="020E0502030303020204" pitchFamily="34" charset="0"/>
              </a:rPr>
              <a:t>d’associer et de rapprocher les CT pour leur permettre de dépasser </a:t>
            </a:r>
            <a:r>
              <a:rPr lang="fr-FR" sz="1400" i="1" dirty="0">
                <a:solidFill>
                  <a:srgbClr val="0307BD"/>
                </a:solidFill>
                <a:latin typeface="Candara" panose="020E0502030303020204" pitchFamily="34" charset="0"/>
              </a:rPr>
              <a:t>l’unilatéralisme</a:t>
            </a:r>
            <a:r>
              <a:rPr lang="fr-FR" sz="1400" i="1" dirty="0">
                <a:solidFill>
                  <a:srgbClr val="180C00"/>
                </a:solidFill>
                <a:latin typeface="Candara" panose="020E0502030303020204" pitchFamily="34" charset="0"/>
              </a:rPr>
              <a:t> et les </a:t>
            </a:r>
            <a:r>
              <a:rPr lang="fr-FR" sz="1400" i="1" dirty="0">
                <a:solidFill>
                  <a:srgbClr val="0307BD"/>
                </a:solidFill>
                <a:latin typeface="Candara" panose="020E0502030303020204" pitchFamily="34" charset="0"/>
              </a:rPr>
              <a:t>limites et disparités territoriales </a:t>
            </a:r>
            <a:r>
              <a:rPr lang="fr-FR" sz="1400" i="1" dirty="0">
                <a:solidFill>
                  <a:srgbClr val="180C00"/>
                </a:solidFill>
                <a:latin typeface="Candara" panose="020E0502030303020204" pitchFamily="34" charset="0"/>
              </a:rPr>
              <a:t>;</a:t>
            </a:r>
          </a:p>
          <a:p>
            <a:pPr marL="1165225" indent="-268288" algn="just">
              <a:lnSpc>
                <a:spcPct val="80000"/>
              </a:lnSpc>
              <a:spcBef>
                <a:spcPts val="600"/>
              </a:spcBef>
              <a:buClr>
                <a:srgbClr val="0307BD"/>
              </a:buClr>
              <a:buSzPct val="90000"/>
              <a:buFont typeface="Wingdings" panose="05000000000000000000" pitchFamily="2" charset="2"/>
              <a:buChar char="ü"/>
              <a:defRPr/>
            </a:pPr>
            <a:r>
              <a:rPr lang="fr-FR" sz="1400" i="1" dirty="0">
                <a:solidFill>
                  <a:srgbClr val="180C00"/>
                </a:solidFill>
                <a:latin typeface="Candara" panose="020E0502030303020204" pitchFamily="34" charset="0"/>
              </a:rPr>
              <a:t>d’œuvrer au sein d’un </a:t>
            </a:r>
            <a:r>
              <a:rPr lang="fr-FR" sz="1400" i="1" dirty="0">
                <a:solidFill>
                  <a:srgbClr val="0307BD"/>
                </a:solidFill>
                <a:latin typeface="Candara" panose="020E0502030303020204" pitchFamily="34" charset="0"/>
              </a:rPr>
              <a:t>espace de solidarité</a:t>
            </a:r>
            <a:r>
              <a:rPr lang="fr-FR" sz="1400" i="1" dirty="0">
                <a:solidFill>
                  <a:srgbClr val="180C00"/>
                </a:solidFill>
                <a:latin typeface="Candara" panose="020E0502030303020204" pitchFamily="34" charset="0"/>
              </a:rPr>
              <a:t>, pour élaborer et conduire ensemble des projets communs visant le développement du territoire et des activités humaines.</a:t>
            </a:r>
          </a:p>
        </p:txBody>
      </p:sp>
      <p:sp>
        <p:nvSpPr>
          <p:cNvPr id="3" name="Rectangle 2"/>
          <p:cNvSpPr/>
          <p:nvPr/>
        </p:nvSpPr>
        <p:spPr>
          <a:xfrm>
            <a:off x="1403648" y="548680"/>
            <a:ext cx="7344816" cy="646331"/>
          </a:xfrm>
          <a:prstGeom prst="rect">
            <a:avLst/>
          </a:prstGeom>
        </p:spPr>
        <p:txBody>
          <a:bodyPr wrap="square">
            <a:spAutoFit/>
          </a:bodyPr>
          <a:lstStyle/>
          <a:p>
            <a:pPr algn="r"/>
            <a:r>
              <a:rPr lang="fr-FR" altLang="fr-FR" sz="3600" b="1" i="1" dirty="0">
                <a:solidFill>
                  <a:schemeClr val="accent5">
                    <a:lumMod val="50000"/>
                  </a:schemeClr>
                </a:solidFill>
                <a:latin typeface="Candara" panose="020E0502030303020204" pitchFamily="34" charset="0"/>
              </a:rPr>
              <a:t>Introduction</a:t>
            </a:r>
            <a:endParaRPr lang="fr-FR" sz="3600" dirty="0">
              <a:solidFill>
                <a:schemeClr val="accent5">
                  <a:lumMod val="50000"/>
                </a:schemeClr>
              </a:solidFill>
              <a:latin typeface="Candara" panose="020E0502030303020204" pitchFamily="34" charset="0"/>
            </a:endParaRP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3</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47421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1"/>
          </p:nvPr>
        </p:nvSpPr>
        <p:spPr>
          <a:xfrm>
            <a:off x="1187624" y="1914649"/>
            <a:ext cx="7344816" cy="3962623"/>
          </a:xfrm>
        </p:spPr>
        <p:txBody>
          <a:bodyPr/>
          <a:lstStyle/>
          <a:p>
            <a:pPr marL="352425" indent="-285750" algn="just">
              <a:buClr>
                <a:srgbClr val="0307BD"/>
              </a:buClr>
              <a:buFont typeface="Wingdings 3" panose="05040102010807070707" pitchFamily="18" charset="2"/>
              <a:buChar char="¢"/>
            </a:pPr>
            <a:r>
              <a:rPr lang="fr-FR" sz="1800" i="1" dirty="0">
                <a:latin typeface="Candara" pitchFamily="34" charset="0"/>
              </a:rPr>
              <a:t>L'adhésion ou la participation aux activités des organisations non gouvernementales des pouvoirs locaux ou s'intéressant à la chose locale, est une </a:t>
            </a:r>
            <a:r>
              <a:rPr lang="fr-FR" sz="1800" i="1" dirty="0">
                <a:solidFill>
                  <a:srgbClr val="0307BD"/>
                </a:solidFill>
                <a:latin typeface="Candara" pitchFamily="34" charset="0"/>
              </a:rPr>
              <a:t>attribution assignée aux conseils des CT en matière de coopération et de partenariat ;</a:t>
            </a:r>
          </a:p>
          <a:p>
            <a:pPr marL="0" indent="0" algn="just">
              <a:buClr>
                <a:schemeClr val="accent1"/>
              </a:buClr>
              <a:buNone/>
            </a:pPr>
            <a:endParaRPr lang="fr-FR" sz="1000" i="1" dirty="0">
              <a:latin typeface="Candara" pitchFamily="34" charset="0"/>
            </a:endParaRPr>
          </a:p>
          <a:p>
            <a:pPr algn="just">
              <a:spcBef>
                <a:spcPts val="600"/>
              </a:spcBef>
              <a:spcAft>
                <a:spcPts val="600"/>
              </a:spcAft>
              <a:buClr>
                <a:srgbClr val="0307BD"/>
              </a:buClr>
              <a:buFont typeface="Wingdings" pitchFamily="2" charset="2"/>
              <a:buChar char="v"/>
            </a:pPr>
            <a:r>
              <a:rPr lang="fr-FR" sz="2000" i="1" dirty="0">
                <a:latin typeface="Candara" pitchFamily="34" charset="0"/>
              </a:rPr>
              <a:t>Il</a:t>
            </a:r>
            <a:r>
              <a:rPr lang="fr-FR" sz="1800" i="1" dirty="0">
                <a:solidFill>
                  <a:srgbClr val="180C00"/>
                </a:solidFill>
                <a:latin typeface="Candara" pitchFamily="34" charset="0"/>
              </a:rPr>
              <a:t> existe une multitude d’organisations ou d’associations des pouvoirs locaux auxquelles adhèrent les CT marocaines :</a:t>
            </a:r>
          </a:p>
          <a:p>
            <a:pPr marL="896938" indent="-273050" algn="just">
              <a:buClr>
                <a:schemeClr val="tx1">
                  <a:lumMod val="75000"/>
                  <a:lumOff val="25000"/>
                </a:schemeClr>
              </a:buClr>
              <a:buFont typeface="Wingdings" pitchFamily="2" charset="2"/>
              <a:buChar char="ü"/>
            </a:pPr>
            <a:r>
              <a:rPr lang="fr-FR" sz="1800" b="1" i="1" dirty="0">
                <a:solidFill>
                  <a:srgbClr val="180C00"/>
                </a:solidFill>
                <a:latin typeface="Candara" pitchFamily="34" charset="0"/>
              </a:rPr>
              <a:t>Cités et Gouvernements Locaux Unis (CGLU)</a:t>
            </a:r>
          </a:p>
          <a:p>
            <a:pPr marL="896938" indent="-273050" algn="just">
              <a:buClr>
                <a:schemeClr val="tx1">
                  <a:lumMod val="75000"/>
                  <a:lumOff val="25000"/>
                </a:schemeClr>
              </a:buClr>
              <a:buFont typeface="Wingdings" pitchFamily="2" charset="2"/>
              <a:buChar char="ü"/>
            </a:pPr>
            <a:r>
              <a:rPr lang="fr-FR" sz="1800" b="1" i="1" dirty="0">
                <a:solidFill>
                  <a:srgbClr val="180C00"/>
                </a:solidFill>
                <a:latin typeface="Candara" pitchFamily="34" charset="0"/>
              </a:rPr>
              <a:t>Cités et Gouvernements Locaux Unis d’Afrique (CGLUA)</a:t>
            </a:r>
          </a:p>
          <a:p>
            <a:pPr marL="896938" indent="-273050" algn="just">
              <a:buClr>
                <a:schemeClr val="tx1">
                  <a:lumMod val="75000"/>
                  <a:lumOff val="25000"/>
                </a:schemeClr>
              </a:buClr>
              <a:buFont typeface="Wingdings" pitchFamily="2" charset="2"/>
              <a:buChar char="ü"/>
            </a:pPr>
            <a:r>
              <a:rPr lang="fr-FR" sz="1800" i="1" dirty="0">
                <a:solidFill>
                  <a:srgbClr val="180C00"/>
                </a:solidFill>
                <a:latin typeface="Candara" pitchFamily="34" charset="0"/>
              </a:rPr>
              <a:t>Organisation des villes arabes (OVA)</a:t>
            </a:r>
          </a:p>
          <a:p>
            <a:pPr marL="896938" indent="-273050" algn="just">
              <a:buClr>
                <a:schemeClr val="tx1">
                  <a:lumMod val="75000"/>
                  <a:lumOff val="25000"/>
                </a:schemeClr>
              </a:buClr>
              <a:buFont typeface="Wingdings" pitchFamily="2" charset="2"/>
              <a:buChar char="ü"/>
            </a:pPr>
            <a:r>
              <a:rPr lang="fr-FR" sz="1800" i="1" dirty="0">
                <a:solidFill>
                  <a:srgbClr val="180C00"/>
                </a:solidFill>
                <a:latin typeface="Candara" pitchFamily="34" charset="0"/>
              </a:rPr>
              <a:t>Association Internationale des Régions Francophones (AIRF)</a:t>
            </a:r>
          </a:p>
          <a:p>
            <a:pPr marL="896938" indent="-273050" algn="just">
              <a:buClr>
                <a:schemeClr val="tx1">
                  <a:lumMod val="75000"/>
                  <a:lumOff val="25000"/>
                </a:schemeClr>
              </a:buClr>
              <a:buFont typeface="Wingdings" pitchFamily="2" charset="2"/>
              <a:buChar char="ü"/>
            </a:pPr>
            <a:r>
              <a:rPr lang="fr-FR" sz="1800" i="1" dirty="0">
                <a:solidFill>
                  <a:srgbClr val="180C00"/>
                </a:solidFill>
                <a:latin typeface="Candara" pitchFamily="34" charset="0"/>
              </a:rPr>
              <a:t>Organisation des Villes Patrimoine du Monde (OVPM)…</a:t>
            </a:r>
          </a:p>
        </p:txBody>
      </p:sp>
      <p:sp>
        <p:nvSpPr>
          <p:cNvPr id="3" name="Rectangle 2"/>
          <p:cNvSpPr/>
          <p:nvPr/>
        </p:nvSpPr>
        <p:spPr>
          <a:xfrm>
            <a:off x="1763688" y="548680"/>
            <a:ext cx="7056784" cy="954107"/>
          </a:xfrm>
          <a:prstGeom prst="rect">
            <a:avLst/>
          </a:prstGeom>
        </p:spPr>
        <p:txBody>
          <a:bodyPr wrap="square">
            <a:spAutoFit/>
          </a:bodyPr>
          <a:lstStyle/>
          <a:p>
            <a:pPr marL="263525" indent="-250825" algn="r">
              <a:spcBef>
                <a:spcPts val="600"/>
              </a:spcBef>
              <a:spcAft>
                <a:spcPts val="600"/>
              </a:spcAft>
              <a:buFont typeface="Wingdings" pitchFamily="2" charset="2"/>
              <a:buNone/>
            </a:pPr>
            <a:r>
              <a:rPr lang="fr-FR" sz="2800" b="1" i="1" dirty="0">
                <a:solidFill>
                  <a:srgbClr val="180C00"/>
                </a:solidFill>
                <a:latin typeface="Candara" pitchFamily="34" charset="0"/>
              </a:rPr>
              <a:t>   3- L’adhésion aux associations et aux réseaux des pouvoirs locaux </a:t>
            </a:r>
          </a:p>
        </p:txBody>
      </p:sp>
      <p:sp>
        <p:nvSpPr>
          <p:cNvPr id="5"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30</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590474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31</a:t>
            </a:fld>
            <a:endParaRPr lang="fr-FR" altLang="fr-FR" sz="1600" b="1" dirty="0">
              <a:solidFill>
                <a:schemeClr val="accent5">
                  <a:lumMod val="50000"/>
                </a:schemeClr>
              </a:solidFill>
              <a:latin typeface="Candara" panose="020E0502030303020204" pitchFamily="34" charset="0"/>
            </a:endParaRPr>
          </a:p>
        </p:txBody>
      </p:sp>
      <p:sp>
        <p:nvSpPr>
          <p:cNvPr id="2" name="Rectangle 1"/>
          <p:cNvSpPr/>
          <p:nvPr/>
        </p:nvSpPr>
        <p:spPr>
          <a:xfrm>
            <a:off x="1331640" y="4034968"/>
            <a:ext cx="6480720" cy="2015936"/>
          </a:xfrm>
          <a:prstGeom prst="rect">
            <a:avLst/>
          </a:prstGeom>
        </p:spPr>
        <p:txBody>
          <a:bodyPr wrap="square">
            <a:spAutoFit/>
          </a:bodyPr>
          <a:lstStyle/>
          <a:p>
            <a:pPr marL="342900" indent="-342900" algn="just">
              <a:spcBef>
                <a:spcPts val="600"/>
              </a:spcBef>
              <a:spcAft>
                <a:spcPts val="600"/>
              </a:spcAft>
              <a:buClr>
                <a:schemeClr val="accent5">
                  <a:lumMod val="50000"/>
                </a:schemeClr>
              </a:buClr>
              <a:buFont typeface="Wingdings 3" panose="05040102010807070707" pitchFamily="18" charset="2"/>
              <a:buChar char="¢"/>
              <a:defRPr/>
            </a:pPr>
            <a:r>
              <a:rPr lang="fr-FR" sz="2000" b="1" i="1" dirty="0">
                <a:solidFill>
                  <a:srgbClr val="180C00"/>
                </a:solidFill>
                <a:latin typeface="Candara" panose="020E0502030303020204" pitchFamily="34" charset="0"/>
              </a:rPr>
              <a:t>Les actes relatifs à la Coopération décentralisée sont  soumis à deux (02) conditions pour entrer en vigueur :</a:t>
            </a:r>
            <a:endParaRPr lang="fr-FR" sz="2000" b="1" i="1" dirty="0">
              <a:latin typeface="Candara" panose="020E0502030303020204" pitchFamily="34" charset="0"/>
            </a:endParaRPr>
          </a:p>
          <a:p>
            <a:pPr marL="1343025" indent="-342900" algn="just" eaLnBrk="1" hangingPunct="1">
              <a:spcBef>
                <a:spcPts val="600"/>
              </a:spcBef>
              <a:spcAft>
                <a:spcPts val="600"/>
              </a:spcAft>
              <a:buClr>
                <a:schemeClr val="accent5">
                  <a:lumMod val="50000"/>
                </a:schemeClr>
              </a:buClr>
              <a:buFont typeface="+mj-lt"/>
              <a:buAutoNum type="arabicParenR"/>
              <a:defRPr/>
            </a:pPr>
            <a:r>
              <a:rPr lang="fr-FR" sz="2000" b="1" i="1" dirty="0">
                <a:solidFill>
                  <a:srgbClr val="002060"/>
                </a:solidFill>
                <a:latin typeface="Candara" panose="020E0502030303020204" pitchFamily="34" charset="0"/>
              </a:rPr>
              <a:t>Actes</a:t>
            </a:r>
            <a:r>
              <a:rPr lang="fr-FR" sz="2000" i="1" dirty="0">
                <a:solidFill>
                  <a:srgbClr val="002060"/>
                </a:solidFill>
                <a:latin typeface="Candara" panose="020E0502030303020204" pitchFamily="34" charset="0"/>
              </a:rPr>
              <a:t> </a:t>
            </a:r>
            <a:r>
              <a:rPr lang="fr-FR" sz="2000" b="1" i="1" dirty="0">
                <a:solidFill>
                  <a:srgbClr val="002060"/>
                </a:solidFill>
                <a:latin typeface="Candara" panose="020E0502030303020204" pitchFamily="34" charset="0"/>
              </a:rPr>
              <a:t>soumis au visa ;</a:t>
            </a:r>
          </a:p>
          <a:p>
            <a:pPr marL="1343025" indent="-342900" algn="just" eaLnBrk="1" hangingPunct="1">
              <a:spcBef>
                <a:spcPts val="600"/>
              </a:spcBef>
              <a:spcAft>
                <a:spcPts val="600"/>
              </a:spcAft>
              <a:buClr>
                <a:schemeClr val="accent5">
                  <a:lumMod val="50000"/>
                </a:schemeClr>
              </a:buClr>
              <a:buFont typeface="+mj-lt"/>
              <a:buAutoNum type="arabicParenR"/>
              <a:defRPr/>
            </a:pPr>
            <a:r>
              <a:rPr lang="fr-FR" sz="2000" b="1" i="1" dirty="0">
                <a:solidFill>
                  <a:srgbClr val="002060"/>
                </a:solidFill>
                <a:latin typeface="Candara" panose="020E0502030303020204" pitchFamily="34" charset="0"/>
              </a:rPr>
              <a:t>Actes</a:t>
            </a:r>
            <a:r>
              <a:rPr lang="fr-FR" sz="2000" i="1" dirty="0">
                <a:solidFill>
                  <a:srgbClr val="002060"/>
                </a:solidFill>
                <a:latin typeface="Candara" panose="020E0502030303020204" pitchFamily="34" charset="0"/>
              </a:rPr>
              <a:t> </a:t>
            </a:r>
            <a:r>
              <a:rPr lang="fr-FR" sz="2000" b="1" i="1" dirty="0">
                <a:solidFill>
                  <a:srgbClr val="002060"/>
                </a:solidFill>
                <a:latin typeface="Candara" panose="020E0502030303020204" pitchFamily="34" charset="0"/>
              </a:rPr>
              <a:t>soumis à la déclaration.</a:t>
            </a:r>
            <a:endParaRPr lang="fr-FR" sz="2000" i="1" dirty="0">
              <a:solidFill>
                <a:srgbClr val="002060"/>
              </a:solidFill>
              <a:latin typeface="Candara" panose="020E0502030303020204" pitchFamily="34" charset="0"/>
            </a:endParaRPr>
          </a:p>
          <a:p>
            <a:pPr marL="515938" algn="just" eaLnBrk="1" hangingPunct="1">
              <a:spcBef>
                <a:spcPts val="0"/>
              </a:spcBef>
              <a:spcAft>
                <a:spcPts val="0"/>
              </a:spcAft>
              <a:buClr>
                <a:schemeClr val="tx1">
                  <a:lumMod val="90000"/>
                  <a:lumOff val="10000"/>
                </a:schemeClr>
              </a:buClr>
              <a:defRPr/>
            </a:pPr>
            <a:endParaRPr lang="fr-FR" altLang="fr-FR" sz="2000" i="1" dirty="0">
              <a:solidFill>
                <a:srgbClr val="180C00"/>
              </a:solidFill>
              <a:latin typeface="Candara" panose="020E0502030303020204" pitchFamily="34" charset="0"/>
            </a:endParaRPr>
          </a:p>
        </p:txBody>
      </p:sp>
      <p:sp>
        <p:nvSpPr>
          <p:cNvPr id="7" name="Rectangle 6"/>
          <p:cNvSpPr/>
          <p:nvPr/>
        </p:nvSpPr>
        <p:spPr>
          <a:xfrm>
            <a:off x="4283968" y="1917204"/>
            <a:ext cx="4536504" cy="1384995"/>
          </a:xfrm>
          <a:prstGeom prst="rect">
            <a:avLst/>
          </a:prstGeom>
        </p:spPr>
        <p:txBody>
          <a:bodyPr wrap="square">
            <a:spAutoFit/>
          </a:bodyPr>
          <a:lstStyle/>
          <a:p>
            <a:pPr>
              <a:buClr>
                <a:schemeClr val="bg1">
                  <a:lumMod val="10000"/>
                </a:schemeClr>
              </a:buClr>
              <a:defRPr/>
            </a:pPr>
            <a:r>
              <a:rPr lang="fr-FR" sz="2800" b="1" i="1" dirty="0">
                <a:solidFill>
                  <a:srgbClr val="180C00"/>
                </a:solidFill>
                <a:latin typeface="Candara" panose="020E0502030303020204" pitchFamily="34" charset="0"/>
                <a:cs typeface="Sakkal Majalla" panose="02000000000000000000" pitchFamily="2" charset="-78"/>
              </a:rPr>
              <a:t>Contrôle administratif exercé </a:t>
            </a:r>
          </a:p>
          <a:p>
            <a:pPr eaLnBrk="1" hangingPunct="1">
              <a:buClr>
                <a:schemeClr val="bg1">
                  <a:lumMod val="10000"/>
                </a:schemeClr>
              </a:buClr>
              <a:defRPr/>
            </a:pPr>
            <a:r>
              <a:rPr lang="fr-FR" sz="2800" b="1" i="1" dirty="0">
                <a:solidFill>
                  <a:srgbClr val="180C00"/>
                </a:solidFill>
                <a:latin typeface="Candara" panose="020E0502030303020204" pitchFamily="34" charset="0"/>
              </a:rPr>
              <a:t>en matière de la Coopération décentralisée</a:t>
            </a:r>
            <a:endParaRPr lang="fr-FR" sz="2800" b="1" i="1" dirty="0">
              <a:latin typeface="Candara" panose="020E0502030303020204" pitchFamily="34" charset="0"/>
            </a:endParaRPr>
          </a:p>
        </p:txBody>
      </p:sp>
      <p:sp>
        <p:nvSpPr>
          <p:cNvPr id="8" name="Rectangle 7"/>
          <p:cNvSpPr/>
          <p:nvPr/>
        </p:nvSpPr>
        <p:spPr>
          <a:xfrm flipH="1">
            <a:off x="4166815" y="2061220"/>
            <a:ext cx="45719" cy="1439788"/>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10" name="Oval 467"/>
          <p:cNvSpPr/>
          <p:nvPr/>
        </p:nvSpPr>
        <p:spPr>
          <a:xfrm>
            <a:off x="3131840" y="2061220"/>
            <a:ext cx="1080000" cy="1080000"/>
          </a:xfrm>
          <a:prstGeom prst="ellipse">
            <a:avLst/>
          </a:prstGeom>
          <a:solidFill>
            <a:schemeClr val="accent6">
              <a:lumMod val="75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3</a:t>
            </a:r>
            <a:r>
              <a:rPr lang="fr-F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a:t>
            </a:r>
            <a:endParaRPr lang="fr-F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endParaRPr>
          </a:p>
        </p:txBody>
      </p:sp>
    </p:spTree>
    <p:extLst>
      <p:ext uri="{BB962C8B-B14F-4D97-AF65-F5344CB8AC3E}">
        <p14:creationId xmlns:p14="http://schemas.microsoft.com/office/powerpoint/2010/main" val="225376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043050888"/>
              </p:ext>
            </p:extLst>
          </p:nvPr>
        </p:nvGraphicFramePr>
        <p:xfrm>
          <a:off x="1115616" y="1708272"/>
          <a:ext cx="7632848" cy="4440648"/>
        </p:xfrm>
        <a:graphic>
          <a:graphicData uri="http://schemas.openxmlformats.org/drawingml/2006/table">
            <a:tbl>
              <a:tblPr rtl="1" firstRow="1" firstCol="1" bandRow="1">
                <a:tableStyleId>{5C22544A-7EE6-4342-B048-85BDC9FD1C3A}</a:tableStyleId>
              </a:tblPr>
              <a:tblGrid>
                <a:gridCol w="1412113">
                  <a:extLst>
                    <a:ext uri="{9D8B030D-6E8A-4147-A177-3AD203B41FA5}">
                      <a16:colId xmlns:a16="http://schemas.microsoft.com/office/drawing/2014/main" val="20000"/>
                    </a:ext>
                  </a:extLst>
                </a:gridCol>
                <a:gridCol w="4983334">
                  <a:extLst>
                    <a:ext uri="{9D8B030D-6E8A-4147-A177-3AD203B41FA5}">
                      <a16:colId xmlns:a16="http://schemas.microsoft.com/office/drawing/2014/main" val="20001"/>
                    </a:ext>
                  </a:extLst>
                </a:gridCol>
                <a:gridCol w="1237401">
                  <a:extLst>
                    <a:ext uri="{9D8B030D-6E8A-4147-A177-3AD203B41FA5}">
                      <a16:colId xmlns:a16="http://schemas.microsoft.com/office/drawing/2014/main" val="20002"/>
                    </a:ext>
                  </a:extLst>
                </a:gridCol>
              </a:tblGrid>
              <a:tr h="111211">
                <a:tc>
                  <a:txBody>
                    <a:bodyPr/>
                    <a:lstStyle/>
                    <a:p>
                      <a:pPr algn="ctr" rtl="0">
                        <a:lnSpc>
                          <a:spcPct val="115000"/>
                        </a:lnSpc>
                        <a:spcAft>
                          <a:spcPts val="0"/>
                        </a:spcAft>
                      </a:pPr>
                      <a:r>
                        <a:rPr lang="fr-FR" sz="1000" i="1" dirty="0">
                          <a:solidFill>
                            <a:schemeClr val="tx1">
                              <a:lumMod val="95000"/>
                              <a:lumOff val="5000"/>
                            </a:schemeClr>
                          </a:solidFill>
                          <a:effectLst/>
                          <a:latin typeface="Candara" panose="020E0502030303020204" pitchFamily="34" charset="0"/>
                        </a:rPr>
                        <a:t>Autorité compétente</a:t>
                      </a:r>
                      <a:endParaRPr lang="fr-FR" sz="10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fr-FR" sz="1000" i="1" dirty="0">
                          <a:solidFill>
                            <a:schemeClr val="tx1">
                              <a:lumMod val="95000"/>
                              <a:lumOff val="5000"/>
                            </a:schemeClr>
                          </a:solidFill>
                          <a:effectLst/>
                          <a:latin typeface="Candara" panose="020E0502030303020204" pitchFamily="34" charset="0"/>
                        </a:rPr>
                        <a:t>Actes</a:t>
                      </a:r>
                      <a:endParaRPr lang="fr-FR" sz="10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fr-FR" sz="1000" i="1" dirty="0">
                          <a:solidFill>
                            <a:schemeClr val="tx1">
                              <a:lumMod val="95000"/>
                              <a:lumOff val="5000"/>
                            </a:schemeClr>
                          </a:solidFill>
                          <a:effectLst/>
                          <a:latin typeface="Candara" panose="020E0502030303020204" pitchFamily="34" charset="0"/>
                        </a:rPr>
                        <a:t>C.T.</a:t>
                      </a:r>
                      <a:endParaRPr lang="fr-FR" sz="10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1211">
                <a:tc gridSpan="3">
                  <a:txBody>
                    <a:bodyPr/>
                    <a:lstStyle/>
                    <a:p>
                      <a:pPr algn="ctr" rtl="0">
                        <a:lnSpc>
                          <a:spcPct val="115000"/>
                        </a:lnSpc>
                        <a:spcAft>
                          <a:spcPts val="0"/>
                        </a:spcAft>
                      </a:pPr>
                      <a:r>
                        <a:rPr lang="ar-MA" sz="1000" i="1" dirty="0">
                          <a:solidFill>
                            <a:schemeClr val="tx1">
                              <a:lumMod val="95000"/>
                              <a:lumOff val="5000"/>
                            </a:schemeClr>
                          </a:solidFill>
                          <a:effectLst/>
                          <a:latin typeface="Candara" panose="020E0502030303020204" pitchFamily="34" charset="0"/>
                        </a:rPr>
                        <a:t>  </a:t>
                      </a:r>
                      <a:r>
                        <a:rPr lang="fr-FR" sz="1000" i="1" dirty="0">
                          <a:solidFill>
                            <a:schemeClr val="tx1">
                              <a:lumMod val="95000"/>
                              <a:lumOff val="5000"/>
                            </a:schemeClr>
                          </a:solidFill>
                          <a:effectLst/>
                          <a:latin typeface="Candara" panose="020E0502030303020204" pitchFamily="34" charset="0"/>
                        </a:rPr>
                        <a:t>Sociétés de développement</a:t>
                      </a:r>
                      <a:endParaRPr lang="fr-FR" sz="10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556054">
                <a:tc>
                  <a:txBody>
                    <a:bodyPr/>
                    <a:lstStyle/>
                    <a:p>
                      <a:pPr algn="ctr" rtl="0">
                        <a:lnSpc>
                          <a:spcPct val="115000"/>
                        </a:lnSpc>
                        <a:spcAft>
                          <a:spcPts val="0"/>
                        </a:spcAft>
                      </a:pPr>
                      <a:r>
                        <a:rPr lang="fr-FR" sz="1000" i="1" dirty="0">
                          <a:solidFill>
                            <a:schemeClr val="tx1">
                              <a:lumMod val="95000"/>
                              <a:lumOff val="5000"/>
                            </a:schemeClr>
                          </a:solidFill>
                          <a:effectLst/>
                          <a:latin typeface="Candara" panose="020E0502030303020204" pitchFamily="34" charset="0"/>
                        </a:rPr>
                        <a:t>Ministre de l’Intérieur</a:t>
                      </a:r>
                      <a:endParaRPr lang="fr-FR" sz="10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rtl="0">
                        <a:lnSpc>
                          <a:spcPct val="115000"/>
                        </a:lnSpc>
                        <a:spcAft>
                          <a:spcPts val="0"/>
                        </a:spcAft>
                        <a:buFont typeface="Symbol"/>
                        <a:buChar char=""/>
                      </a:pPr>
                      <a:r>
                        <a:rPr lang="fr-FR" sz="1100" i="1" dirty="0">
                          <a:solidFill>
                            <a:schemeClr val="tx1">
                              <a:lumMod val="95000"/>
                              <a:lumOff val="5000"/>
                            </a:schemeClr>
                          </a:solidFill>
                          <a:effectLst/>
                          <a:latin typeface="Candara" panose="020E0502030303020204" pitchFamily="34" charset="0"/>
                        </a:rPr>
                        <a:t>Les délibérations relatives à la création - la dissolution d'une SDL - la prise de participation dans son capital - la modification de son objet - l'augmentation de son capital,  sa réduction ou sa cession  </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Région</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6054">
                <a:tc>
                  <a:txBody>
                    <a:bodyPr/>
                    <a:lstStyle/>
                    <a:p>
                      <a:pPr algn="ctr" rtl="0">
                        <a:lnSpc>
                          <a:spcPct val="115000"/>
                        </a:lnSpc>
                        <a:spcAft>
                          <a:spcPts val="0"/>
                        </a:spcAft>
                      </a:pPr>
                      <a:r>
                        <a:rPr lang="fr-FR" sz="1000" i="1">
                          <a:solidFill>
                            <a:schemeClr val="tx1">
                              <a:lumMod val="95000"/>
                              <a:lumOff val="5000"/>
                            </a:schemeClr>
                          </a:solidFill>
                          <a:effectLst/>
                          <a:latin typeface="Candara" panose="020E0502030303020204" pitchFamily="34" charset="0"/>
                        </a:rPr>
                        <a:t>Ministre de l’Intérieur</a:t>
                      </a:r>
                      <a:endParaRPr lang="fr-FR" sz="1000" i="1">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Les délibérations relatives à la création - la dissolution d'une SD - la prise de participation dans son capital - la modification de son objet - l'augmentation de son capital,  sa réduction ou sa cession  </a:t>
                      </a: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Préfecture ou Province</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6054">
                <a:tc>
                  <a:txBody>
                    <a:bodyPr/>
                    <a:lstStyle/>
                    <a:p>
                      <a:pPr algn="ctr" rtl="0">
                        <a:lnSpc>
                          <a:spcPct val="115000"/>
                        </a:lnSpc>
                        <a:spcAft>
                          <a:spcPts val="0"/>
                        </a:spcAft>
                      </a:pPr>
                      <a:r>
                        <a:rPr lang="fr-FR" sz="1000" i="1">
                          <a:solidFill>
                            <a:schemeClr val="tx1">
                              <a:lumMod val="95000"/>
                              <a:lumOff val="5000"/>
                            </a:schemeClr>
                          </a:solidFill>
                          <a:effectLst/>
                          <a:latin typeface="Candara" panose="020E0502030303020204" pitchFamily="34" charset="0"/>
                        </a:rPr>
                        <a:t>Ministre de l’Intérieur</a:t>
                      </a:r>
                      <a:endParaRPr lang="fr-FR" sz="1000" i="1">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Les délibérations relatives à la création - la dissolution d'une SDR - la prise de participation dans son capital - la modification de son objet - l'augmentation de son capital,  sa réduction ou sa cession  </a:t>
                      </a: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Commune</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1211">
                <a:tc gridSpan="3">
                  <a:txBody>
                    <a:bodyPr/>
                    <a:lstStyle/>
                    <a:p>
                      <a:pPr algn="ct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Conventions de coopération décentralisée</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778476">
                <a:tc>
                  <a:txBody>
                    <a:bodyPr/>
                    <a:lstStyle/>
                    <a:p>
                      <a:pPr algn="ctr" rtl="0">
                        <a:lnSpc>
                          <a:spcPct val="115000"/>
                        </a:lnSpc>
                        <a:spcAft>
                          <a:spcPts val="0"/>
                        </a:spcAft>
                      </a:pPr>
                      <a:r>
                        <a:rPr lang="fr-FR" sz="1000" i="1">
                          <a:solidFill>
                            <a:schemeClr val="tx1">
                              <a:lumMod val="95000"/>
                              <a:lumOff val="5000"/>
                            </a:schemeClr>
                          </a:solidFill>
                          <a:effectLst/>
                          <a:latin typeface="Candara" panose="020E0502030303020204" pitchFamily="34" charset="0"/>
                        </a:rPr>
                        <a:t>Ministre de l’Intérieur</a:t>
                      </a:r>
                      <a:endParaRPr lang="fr-FR" sz="1000" i="1">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Les délibérations ayant une incidence financière sur les dépenses et les recettes ;</a:t>
                      </a:r>
                    </a:p>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La délibération relative aux conventions de coopération décentralisée et de jumelage que la région conclut avec les collectivités locales étrangères et avec des acteurs en dehors du Royaume</a:t>
                      </a: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Région</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67265">
                <a:tc>
                  <a:txBody>
                    <a:bodyPr/>
                    <a:lstStyle/>
                    <a:p>
                      <a:pPr algn="ctr" rtl="0">
                        <a:lnSpc>
                          <a:spcPct val="115000"/>
                        </a:lnSpc>
                        <a:spcAft>
                          <a:spcPts val="0"/>
                        </a:spcAft>
                      </a:pPr>
                      <a:r>
                        <a:rPr lang="fr-FR" sz="1000" i="1">
                          <a:solidFill>
                            <a:schemeClr val="tx1">
                              <a:lumMod val="95000"/>
                              <a:lumOff val="5000"/>
                            </a:schemeClr>
                          </a:solidFill>
                          <a:effectLst/>
                          <a:latin typeface="Candara" panose="020E0502030303020204" pitchFamily="34" charset="0"/>
                        </a:rPr>
                        <a:t>Gouverneur de la préfecture ou de la province</a:t>
                      </a:r>
                      <a:endParaRPr lang="fr-FR" sz="1000" i="1">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Les délibérations ayant une incidence financière sur les dépenses et les recettes ;</a:t>
                      </a:r>
                    </a:p>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La délibération relative aux conventions de coopération décentralisée et de jumelage que la préfecture ou la province conclut avec les collectivités locales étrangères.</a:t>
                      </a: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Préfecture ou Province</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67265">
                <a:tc>
                  <a:txBody>
                    <a:bodyPr/>
                    <a:lstStyle/>
                    <a:p>
                      <a:pPr algn="ctr" rtl="0">
                        <a:lnSpc>
                          <a:spcPct val="115000"/>
                        </a:lnSpc>
                        <a:spcAft>
                          <a:spcPts val="0"/>
                        </a:spcAft>
                      </a:pPr>
                      <a:r>
                        <a:rPr lang="fr-FR" sz="1000" i="1">
                          <a:solidFill>
                            <a:schemeClr val="tx1">
                              <a:lumMod val="95000"/>
                              <a:lumOff val="5000"/>
                            </a:schemeClr>
                          </a:solidFill>
                          <a:effectLst/>
                          <a:latin typeface="Candara" panose="020E0502030303020204" pitchFamily="34" charset="0"/>
                        </a:rPr>
                        <a:t>Gouverneur de la préfecture ou de la province ou de son intérimaire</a:t>
                      </a:r>
                      <a:endParaRPr lang="fr-FR" sz="1000" i="1">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Les délibérations ayant une incidence financière sur les dépenses et les recettes ;</a:t>
                      </a:r>
                    </a:p>
                    <a:p>
                      <a:pPr marL="265113" lvl="0" indent="-179388" algn="l" defTabSz="914400" rtl="0" eaLnBrk="1" latinLnBrk="0" hangingPunct="1">
                        <a:lnSpc>
                          <a:spcPct val="115000"/>
                        </a:lnSpc>
                        <a:spcAft>
                          <a:spcPts val="0"/>
                        </a:spcAft>
                        <a:buFont typeface="Symbol"/>
                        <a:buChar char=""/>
                      </a:pPr>
                      <a:r>
                        <a:rPr lang="fr-FR" sz="1100" i="1" kern="1200" dirty="0">
                          <a:solidFill>
                            <a:schemeClr val="tx1">
                              <a:lumMod val="95000"/>
                              <a:lumOff val="5000"/>
                            </a:schemeClr>
                          </a:solidFill>
                          <a:effectLst/>
                          <a:latin typeface="Candara" panose="020E0502030303020204" pitchFamily="34" charset="0"/>
                          <a:ea typeface="+mn-ea"/>
                          <a:cs typeface="+mn-cs"/>
                        </a:rPr>
                        <a:t>La délibération relative aux conventions de coopération décentralisée et au jumelage que la commune conclut avec les collectivités locales étrangères.</a:t>
                      </a:r>
                    </a:p>
                  </a:txBody>
                  <a:tcPr marL="39561" marR="39561" marT="0" marB="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100" i="1" dirty="0">
                          <a:solidFill>
                            <a:schemeClr val="tx1">
                              <a:lumMod val="95000"/>
                              <a:lumOff val="5000"/>
                            </a:schemeClr>
                          </a:solidFill>
                          <a:effectLst/>
                          <a:latin typeface="Candara" panose="020E0502030303020204" pitchFamily="34" charset="0"/>
                        </a:rPr>
                        <a:t>Commune</a:t>
                      </a:r>
                      <a:endParaRPr lang="fr-FR" sz="11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Rectangle 2"/>
          <p:cNvSpPr/>
          <p:nvPr/>
        </p:nvSpPr>
        <p:spPr>
          <a:xfrm>
            <a:off x="6156176" y="620688"/>
            <a:ext cx="2664296" cy="954107"/>
          </a:xfrm>
          <a:prstGeom prst="rect">
            <a:avLst/>
          </a:prstGeom>
        </p:spPr>
        <p:txBody>
          <a:bodyPr wrap="square">
            <a:spAutoFit/>
          </a:bodyPr>
          <a:lstStyle/>
          <a:p>
            <a:pPr marL="85725" algn="r"/>
            <a:r>
              <a:rPr lang="fr-FR" sz="2800" b="1" dirty="0">
                <a:solidFill>
                  <a:srgbClr val="180C00"/>
                </a:solidFill>
                <a:latin typeface="Candara" panose="020E0502030303020204" pitchFamily="34" charset="0"/>
                <a:sym typeface="Wingdings"/>
              </a:rPr>
              <a:t></a:t>
            </a:r>
            <a:r>
              <a:rPr lang="fr-FR" sz="2800" b="1" i="1" dirty="0">
                <a:solidFill>
                  <a:schemeClr val="accent5">
                    <a:lumMod val="50000"/>
                  </a:schemeClr>
                </a:solidFill>
                <a:latin typeface="Candara" panose="020E0502030303020204" pitchFamily="34" charset="0"/>
                <a:sym typeface="Wingdings"/>
              </a:rPr>
              <a:t> </a:t>
            </a:r>
            <a:r>
              <a:rPr lang="fr-FR" sz="2800" b="1" i="1" dirty="0">
                <a:solidFill>
                  <a:schemeClr val="accent5">
                    <a:lumMod val="50000"/>
                  </a:schemeClr>
                </a:solidFill>
                <a:latin typeface="Candara" panose="020E0502030303020204" pitchFamily="34" charset="0"/>
              </a:rPr>
              <a:t>Actes</a:t>
            </a:r>
            <a:r>
              <a:rPr lang="fr-FR" sz="2800" i="1" dirty="0">
                <a:solidFill>
                  <a:schemeClr val="accent5">
                    <a:lumMod val="50000"/>
                  </a:schemeClr>
                </a:solidFill>
                <a:latin typeface="Candara" panose="020E0502030303020204" pitchFamily="34" charset="0"/>
              </a:rPr>
              <a:t> </a:t>
            </a:r>
            <a:r>
              <a:rPr lang="fr-FR" sz="2800" b="1" i="1" dirty="0">
                <a:solidFill>
                  <a:schemeClr val="accent5">
                    <a:lumMod val="50000"/>
                  </a:schemeClr>
                </a:solidFill>
                <a:latin typeface="Candara" panose="020E0502030303020204" pitchFamily="34" charset="0"/>
              </a:rPr>
              <a:t>soumis au visa </a:t>
            </a:r>
            <a:endParaRPr lang="fr-FR" sz="2800" b="1" dirty="0">
              <a:solidFill>
                <a:schemeClr val="accent5">
                  <a:lumMod val="50000"/>
                </a:schemeClr>
              </a:solidFill>
            </a:endParaRPr>
          </a:p>
        </p:txBody>
      </p:sp>
      <p:sp>
        <p:nvSpPr>
          <p:cNvPr id="6"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32</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5133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44678939"/>
              </p:ext>
            </p:extLst>
          </p:nvPr>
        </p:nvGraphicFramePr>
        <p:xfrm>
          <a:off x="1115616" y="1916832"/>
          <a:ext cx="7632848" cy="3384376"/>
        </p:xfrm>
        <a:graphic>
          <a:graphicData uri="http://schemas.openxmlformats.org/drawingml/2006/table">
            <a:tbl>
              <a:tblPr rtl="1" firstRow="1" firstCol="1" bandRow="1">
                <a:tableStyleId>{5C22544A-7EE6-4342-B048-85BDC9FD1C3A}</a:tableStyleId>
              </a:tblPr>
              <a:tblGrid>
                <a:gridCol w="1412113">
                  <a:extLst>
                    <a:ext uri="{9D8B030D-6E8A-4147-A177-3AD203B41FA5}">
                      <a16:colId xmlns:a16="http://schemas.microsoft.com/office/drawing/2014/main" val="20000"/>
                    </a:ext>
                  </a:extLst>
                </a:gridCol>
                <a:gridCol w="4983334">
                  <a:extLst>
                    <a:ext uri="{9D8B030D-6E8A-4147-A177-3AD203B41FA5}">
                      <a16:colId xmlns:a16="http://schemas.microsoft.com/office/drawing/2014/main" val="20001"/>
                    </a:ext>
                  </a:extLst>
                </a:gridCol>
                <a:gridCol w="1237401">
                  <a:extLst>
                    <a:ext uri="{9D8B030D-6E8A-4147-A177-3AD203B41FA5}">
                      <a16:colId xmlns:a16="http://schemas.microsoft.com/office/drawing/2014/main" val="20002"/>
                    </a:ext>
                  </a:extLst>
                </a:gridCol>
              </a:tblGrid>
              <a:tr h="340382">
                <a:tc>
                  <a:txBody>
                    <a:bodyPr/>
                    <a:lstStyle/>
                    <a:p>
                      <a:pPr algn="ctr" rtl="0">
                        <a:lnSpc>
                          <a:spcPct val="115000"/>
                        </a:lnSpc>
                        <a:spcAft>
                          <a:spcPts val="0"/>
                        </a:spcAft>
                      </a:pPr>
                      <a:r>
                        <a:rPr lang="fr-FR" sz="1200" i="1" dirty="0">
                          <a:solidFill>
                            <a:schemeClr val="tx1">
                              <a:lumMod val="95000"/>
                              <a:lumOff val="5000"/>
                            </a:schemeClr>
                          </a:solidFill>
                          <a:effectLst/>
                          <a:latin typeface="Candara" panose="020E0502030303020204" pitchFamily="34" charset="0"/>
                        </a:rPr>
                        <a:t>Autorité compétente</a:t>
                      </a:r>
                      <a:endParaRPr lang="fr-FR" sz="12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fr-FR" sz="1200" i="1" dirty="0">
                          <a:solidFill>
                            <a:schemeClr val="tx1">
                              <a:lumMod val="95000"/>
                              <a:lumOff val="5000"/>
                            </a:schemeClr>
                          </a:solidFill>
                          <a:effectLst/>
                          <a:latin typeface="Candara" panose="020E0502030303020204" pitchFamily="34" charset="0"/>
                        </a:rPr>
                        <a:t>Actes</a:t>
                      </a:r>
                      <a:endParaRPr lang="fr-FR" sz="12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fr-FR" sz="1200" i="1" dirty="0">
                          <a:solidFill>
                            <a:schemeClr val="tx1">
                              <a:lumMod val="95000"/>
                              <a:lumOff val="5000"/>
                            </a:schemeClr>
                          </a:solidFill>
                          <a:effectLst/>
                          <a:latin typeface="Candara" panose="020E0502030303020204" pitchFamily="34" charset="0"/>
                        </a:rPr>
                        <a:t>C.T.</a:t>
                      </a:r>
                      <a:endParaRPr lang="fr-FR" sz="12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04056">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200" b="1" i="1" kern="1200" dirty="0">
                          <a:solidFill>
                            <a:schemeClr val="tx1"/>
                          </a:solidFill>
                          <a:effectLst/>
                          <a:latin typeface="Candara" panose="020E0502030303020204" pitchFamily="34" charset="0"/>
                          <a:ea typeface="+mn-ea"/>
                          <a:cs typeface="+mn-cs"/>
                        </a:rPr>
                        <a:t>Etablissement de Coopération Intercommunale ; Groupement de Collectivités Territoriales, Groupement de Préfectures ou Province et </a:t>
                      </a:r>
                      <a:r>
                        <a:rPr lang="fr-FR" sz="1050" b="1" i="1" dirty="0">
                          <a:solidFill>
                            <a:schemeClr val="tx1"/>
                          </a:solidFill>
                          <a:effectLst/>
                          <a:latin typeface="Candara"/>
                          <a:ea typeface="Calibri"/>
                          <a:cs typeface="Arial"/>
                        </a:rPr>
                        <a:t>Groupement de Régions</a:t>
                      </a:r>
                      <a:r>
                        <a:rPr lang="fr-FR" sz="1050" i="1" dirty="0">
                          <a:solidFill>
                            <a:schemeClr val="tx1"/>
                          </a:solidFill>
                          <a:effectLst/>
                          <a:latin typeface="Candara"/>
                          <a:ea typeface="Calibri"/>
                          <a:cs typeface="Arial"/>
                        </a:rPr>
                        <a:t> </a:t>
                      </a:r>
                      <a:r>
                        <a:rPr lang="fr-FR" sz="1050" b="1" i="1" dirty="0">
                          <a:solidFill>
                            <a:schemeClr val="tx1"/>
                          </a:solidFill>
                          <a:effectLst/>
                          <a:latin typeface="Candara"/>
                          <a:ea typeface="Calibri"/>
                          <a:cs typeface="Arial"/>
                        </a:rPr>
                        <a:t>  </a:t>
                      </a:r>
                      <a:endParaRPr lang="fr-FR" sz="105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1"/>
                  </a:ext>
                </a:extLst>
              </a:tr>
              <a:tr h="556054">
                <a:tc>
                  <a:txBody>
                    <a:bodyPr/>
                    <a:lstStyle/>
                    <a:p>
                      <a:pPr algn="ctr" rtl="0">
                        <a:lnSpc>
                          <a:spcPct val="115000"/>
                        </a:lnSpc>
                        <a:spcAft>
                          <a:spcPts val="0"/>
                        </a:spcAft>
                      </a:pPr>
                      <a:r>
                        <a:rPr lang="fr-FR" sz="1400" b="0" i="1" dirty="0">
                          <a:solidFill>
                            <a:schemeClr val="tx1">
                              <a:lumMod val="95000"/>
                              <a:lumOff val="5000"/>
                            </a:schemeClr>
                          </a:solidFill>
                          <a:effectLst/>
                          <a:latin typeface="Candara" panose="020E0502030303020204" pitchFamily="34" charset="0"/>
                        </a:rPr>
                        <a:t>Ministre de l’Intérieur</a:t>
                      </a:r>
                      <a:endParaRPr lang="fr-FR" sz="1400" b="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400" i="1" kern="1200" dirty="0">
                          <a:solidFill>
                            <a:schemeClr val="tx1">
                              <a:lumMod val="95000"/>
                              <a:lumOff val="5000"/>
                            </a:schemeClr>
                          </a:solidFill>
                          <a:effectLst/>
                          <a:latin typeface="Candara" panose="020E0502030303020204" pitchFamily="34" charset="0"/>
                          <a:ea typeface="+mn-ea"/>
                          <a:cs typeface="+mn-cs"/>
                        </a:rPr>
                        <a:t>Délibération, conventions et avenants portant sur la création du GR et du GCT ou l'adhésion d'une CT</a:t>
                      </a:r>
                      <a:r>
                        <a:rPr lang="fr-FR" sz="1400" i="1" kern="1200" baseline="0" dirty="0">
                          <a:solidFill>
                            <a:schemeClr val="tx1">
                              <a:lumMod val="95000"/>
                              <a:lumOff val="5000"/>
                            </a:schemeClr>
                          </a:solidFill>
                          <a:effectLst/>
                          <a:latin typeface="Candara" panose="020E0502030303020204" pitchFamily="34" charset="0"/>
                          <a:ea typeface="+mn-ea"/>
                          <a:cs typeface="+mn-cs"/>
                        </a:rPr>
                        <a:t> </a:t>
                      </a:r>
                      <a:r>
                        <a:rPr lang="fr-FR" sz="1400" i="1" kern="1200" dirty="0">
                          <a:solidFill>
                            <a:schemeClr val="tx1">
                              <a:lumMod val="95000"/>
                              <a:lumOff val="5000"/>
                            </a:schemeClr>
                          </a:solidFill>
                          <a:effectLst/>
                          <a:latin typeface="Candara" panose="020E0502030303020204" pitchFamily="34" charset="0"/>
                          <a:ea typeface="+mn-ea"/>
                          <a:cs typeface="+mn-cs"/>
                        </a:rPr>
                        <a:t>audit groupement </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400" i="1" dirty="0">
                          <a:solidFill>
                            <a:schemeClr val="tx1">
                              <a:lumMod val="95000"/>
                              <a:lumOff val="5000"/>
                            </a:schemeClr>
                          </a:solidFill>
                          <a:effectLst/>
                          <a:latin typeface="Candara" panose="020E0502030303020204" pitchFamily="34" charset="0"/>
                        </a:rPr>
                        <a:t>Région</a:t>
                      </a:r>
                      <a:endParaRPr lang="fr-FR" sz="14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7740">
                <a:tc>
                  <a:txBody>
                    <a:bodyPr/>
                    <a:lstStyle/>
                    <a:p>
                      <a:pPr algn="ctr" rtl="0">
                        <a:lnSpc>
                          <a:spcPct val="115000"/>
                        </a:lnSpc>
                        <a:spcAft>
                          <a:spcPts val="0"/>
                        </a:spcAft>
                      </a:pPr>
                      <a:r>
                        <a:rPr lang="fr-FR" sz="1400" b="0" i="1" dirty="0">
                          <a:solidFill>
                            <a:schemeClr val="tx1">
                              <a:lumMod val="95000"/>
                              <a:lumOff val="5000"/>
                            </a:schemeClr>
                          </a:solidFill>
                          <a:effectLst/>
                          <a:latin typeface="Candara" panose="020E0502030303020204" pitchFamily="34" charset="0"/>
                        </a:rPr>
                        <a:t>Ministre de l’Intérieur</a:t>
                      </a:r>
                      <a:endParaRPr lang="fr-FR" sz="1400" b="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400" i="1" kern="1200" dirty="0">
                          <a:solidFill>
                            <a:schemeClr val="tx1">
                              <a:lumMod val="95000"/>
                              <a:lumOff val="5000"/>
                            </a:schemeClr>
                          </a:solidFill>
                          <a:effectLst/>
                          <a:latin typeface="Candara" panose="020E0502030303020204" pitchFamily="34" charset="0"/>
                          <a:ea typeface="+mn-ea"/>
                          <a:cs typeface="+mn-cs"/>
                        </a:rPr>
                        <a:t>Délibération, conventions et avenants portant sur la création du GPP et du GCT ou l'adhésion d'une CT audit groupement </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400" i="1" dirty="0">
                          <a:solidFill>
                            <a:schemeClr val="tx1">
                              <a:lumMod val="95000"/>
                              <a:lumOff val="5000"/>
                            </a:schemeClr>
                          </a:solidFill>
                          <a:effectLst/>
                          <a:latin typeface="Candara" panose="020E0502030303020204" pitchFamily="34" charset="0"/>
                        </a:rPr>
                        <a:t>Préfecture ou Province</a:t>
                      </a:r>
                      <a:endParaRPr lang="fr-FR" sz="14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6144">
                <a:tc>
                  <a:txBody>
                    <a:bodyPr/>
                    <a:lstStyle/>
                    <a:p>
                      <a:pPr algn="ctr" rtl="0">
                        <a:lnSpc>
                          <a:spcPct val="115000"/>
                        </a:lnSpc>
                        <a:spcAft>
                          <a:spcPts val="0"/>
                        </a:spcAft>
                      </a:pPr>
                      <a:r>
                        <a:rPr lang="fr-FR" sz="1400" b="0" i="1" dirty="0">
                          <a:solidFill>
                            <a:schemeClr val="tx1">
                              <a:lumMod val="95000"/>
                              <a:lumOff val="5000"/>
                            </a:schemeClr>
                          </a:solidFill>
                          <a:effectLst/>
                          <a:latin typeface="Candara" panose="020E0502030303020204" pitchFamily="34" charset="0"/>
                        </a:rPr>
                        <a:t>Ministre de l’Intérieur</a:t>
                      </a:r>
                      <a:endParaRPr lang="fr-FR" sz="1400" b="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marL="265113" lvl="0" indent="-179388" algn="l" defTabSz="914400" rtl="0" eaLnBrk="1" latinLnBrk="0" hangingPunct="1">
                        <a:lnSpc>
                          <a:spcPct val="115000"/>
                        </a:lnSpc>
                        <a:spcAft>
                          <a:spcPts val="0"/>
                        </a:spcAft>
                        <a:buFont typeface="Symbol"/>
                        <a:buChar char=""/>
                      </a:pPr>
                      <a:r>
                        <a:rPr lang="fr-FR" sz="1400" i="1" kern="1200" dirty="0">
                          <a:solidFill>
                            <a:schemeClr val="tx1">
                              <a:lumMod val="95000"/>
                              <a:lumOff val="5000"/>
                            </a:schemeClr>
                          </a:solidFill>
                          <a:effectLst/>
                          <a:latin typeface="Candara" panose="020E0502030303020204" pitchFamily="34" charset="0"/>
                          <a:ea typeface="+mn-ea"/>
                          <a:cs typeface="+mn-cs"/>
                        </a:rPr>
                        <a:t>Délibération, conventions et avenants portant sur la création d'un établissement de coopération ou l'adhésion d'une commune audit établissement ;</a:t>
                      </a:r>
                    </a:p>
                    <a:p>
                      <a:pPr marL="265113" lvl="0" indent="-179388" algn="l" defTabSz="914400" rtl="0" eaLnBrk="1" latinLnBrk="0" hangingPunct="1">
                        <a:lnSpc>
                          <a:spcPct val="115000"/>
                        </a:lnSpc>
                        <a:spcAft>
                          <a:spcPts val="0"/>
                        </a:spcAft>
                        <a:buFont typeface="Symbol"/>
                        <a:buChar char=""/>
                      </a:pPr>
                      <a:r>
                        <a:rPr lang="fr-FR" sz="1400" i="1" kern="1200" dirty="0">
                          <a:solidFill>
                            <a:schemeClr val="tx1">
                              <a:lumMod val="95000"/>
                              <a:lumOff val="5000"/>
                            </a:schemeClr>
                          </a:solidFill>
                          <a:effectLst/>
                          <a:latin typeface="Candara" panose="020E0502030303020204" pitchFamily="34" charset="0"/>
                          <a:ea typeface="+mn-ea"/>
                          <a:cs typeface="+mn-cs"/>
                        </a:rPr>
                        <a:t>Délibération, conventions et avenants portant sur la création d'un GCT ou l'adhésion d'une CT  audit groupement</a:t>
                      </a:r>
                    </a:p>
                  </a:txBody>
                  <a:tcPr marL="68580" marR="6858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tc>
                  <a:txBody>
                    <a:bodyPr/>
                    <a:lstStyle/>
                    <a:p>
                      <a:pPr rtl="0">
                        <a:lnSpc>
                          <a:spcPct val="115000"/>
                        </a:lnSpc>
                        <a:spcAft>
                          <a:spcPts val="0"/>
                        </a:spcAft>
                      </a:pPr>
                      <a:r>
                        <a:rPr lang="fr-FR" sz="1400" i="1" dirty="0">
                          <a:solidFill>
                            <a:schemeClr val="tx1">
                              <a:lumMod val="95000"/>
                              <a:lumOff val="5000"/>
                            </a:schemeClr>
                          </a:solidFill>
                          <a:effectLst/>
                          <a:latin typeface="Candara" panose="020E0502030303020204" pitchFamily="34" charset="0"/>
                        </a:rPr>
                        <a:t>Commune</a:t>
                      </a:r>
                      <a:endParaRPr lang="fr-FR" sz="1400" i="1" dirty="0">
                        <a:solidFill>
                          <a:schemeClr val="tx1">
                            <a:lumMod val="95000"/>
                            <a:lumOff val="5000"/>
                          </a:schemeClr>
                        </a:solidFill>
                        <a:effectLst/>
                        <a:latin typeface="Candara" panose="020E0502030303020204" pitchFamily="34" charset="0"/>
                        <a:ea typeface="Calibri"/>
                        <a:cs typeface="Arial"/>
                      </a:endParaRPr>
                    </a:p>
                  </a:txBody>
                  <a:tcPr marL="39561" marR="39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Rectangle 5"/>
          <p:cNvSpPr/>
          <p:nvPr/>
        </p:nvSpPr>
        <p:spPr>
          <a:xfrm>
            <a:off x="5868144" y="620688"/>
            <a:ext cx="2952328" cy="954107"/>
          </a:xfrm>
          <a:prstGeom prst="rect">
            <a:avLst/>
          </a:prstGeom>
        </p:spPr>
        <p:txBody>
          <a:bodyPr wrap="square">
            <a:spAutoFit/>
          </a:bodyPr>
          <a:lstStyle/>
          <a:p>
            <a:pPr marL="85725" algn="r"/>
            <a:r>
              <a:rPr lang="fr-FR" sz="2800" b="1" dirty="0">
                <a:solidFill>
                  <a:srgbClr val="180C00"/>
                </a:solidFill>
                <a:latin typeface="Candara" panose="020E0502030303020204" pitchFamily="34" charset="0"/>
                <a:sym typeface="Wingdings"/>
              </a:rPr>
              <a:t></a:t>
            </a:r>
            <a:r>
              <a:rPr lang="fr-FR" sz="2800" b="1" i="1" dirty="0">
                <a:solidFill>
                  <a:schemeClr val="accent5">
                    <a:lumMod val="50000"/>
                  </a:schemeClr>
                </a:solidFill>
                <a:latin typeface="Candara" panose="020E0502030303020204" pitchFamily="34" charset="0"/>
                <a:sym typeface="Wingdings"/>
              </a:rPr>
              <a:t> </a:t>
            </a:r>
            <a:r>
              <a:rPr lang="fr-FR" sz="2800" b="1" i="1" dirty="0">
                <a:solidFill>
                  <a:schemeClr val="accent5">
                    <a:lumMod val="50000"/>
                  </a:schemeClr>
                </a:solidFill>
                <a:latin typeface="Candara" panose="020E0502030303020204" pitchFamily="34" charset="0"/>
              </a:rPr>
              <a:t>Actes</a:t>
            </a:r>
            <a:r>
              <a:rPr lang="fr-FR" sz="2800" i="1" dirty="0">
                <a:solidFill>
                  <a:schemeClr val="accent5">
                    <a:lumMod val="50000"/>
                  </a:schemeClr>
                </a:solidFill>
                <a:latin typeface="Candara" panose="020E0502030303020204" pitchFamily="34" charset="0"/>
              </a:rPr>
              <a:t> </a:t>
            </a:r>
            <a:r>
              <a:rPr lang="fr-FR" sz="2800" b="1" i="1" dirty="0">
                <a:solidFill>
                  <a:schemeClr val="accent5">
                    <a:lumMod val="50000"/>
                  </a:schemeClr>
                </a:solidFill>
                <a:latin typeface="Candara" panose="020E0502030303020204" pitchFamily="34" charset="0"/>
              </a:rPr>
              <a:t>soumis à la déclaration </a:t>
            </a:r>
          </a:p>
        </p:txBody>
      </p:sp>
      <p:sp>
        <p:nvSpPr>
          <p:cNvPr id="7"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33</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07568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2564904"/>
            <a:ext cx="6192688" cy="1754326"/>
          </a:xfrm>
          <a:prstGeom prst="rect">
            <a:avLst/>
          </a:prstGeom>
          <a:noFill/>
        </p:spPr>
        <p:txBody>
          <a:bodyPr wrap="square" lIns="91440" tIns="45720" rIns="91440" bIns="45720">
            <a:spAutoFit/>
          </a:bodyPr>
          <a:lstStyle/>
          <a:p>
            <a:pPr algn="ctr"/>
            <a:r>
              <a:rPr lang="fr-FR" sz="5400" b="1" i="1" dirty="0">
                <a:solidFill>
                  <a:schemeClr val="accent5">
                    <a:lumMod val="50000"/>
                  </a:schemeClr>
                </a:solidFill>
                <a:latin typeface="Candara" panose="020E0502030303020204" pitchFamily="34" charset="0"/>
                <a:cs typeface="Sakkal Majalla" panose="02000000000000000000" pitchFamily="2" charset="-78"/>
              </a:rPr>
              <a:t>Merci </a:t>
            </a:r>
          </a:p>
          <a:p>
            <a:pPr algn="ctr"/>
            <a:r>
              <a:rPr lang="fr-FR" sz="5400" b="1" i="1" dirty="0">
                <a:solidFill>
                  <a:schemeClr val="accent5">
                    <a:lumMod val="50000"/>
                  </a:schemeClr>
                </a:solidFill>
                <a:latin typeface="Candara" panose="020E0502030303020204" pitchFamily="34" charset="0"/>
                <a:cs typeface="Sakkal Majalla" panose="02000000000000000000" pitchFamily="2" charset="-78"/>
              </a:rPr>
              <a:t>pour votre attention</a:t>
            </a:r>
            <a:endParaRPr lang="fr-FR" sz="5400" i="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192872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548680"/>
            <a:ext cx="7344816" cy="1077218"/>
          </a:xfrm>
          <a:prstGeom prst="rect">
            <a:avLst/>
          </a:prstGeom>
        </p:spPr>
        <p:txBody>
          <a:bodyPr wrap="square">
            <a:spAutoFit/>
          </a:bodyPr>
          <a:lstStyle/>
          <a:p>
            <a:pPr algn="r"/>
            <a:r>
              <a:rPr lang="fr-FR" sz="3200" b="1" i="1" dirty="0">
                <a:solidFill>
                  <a:schemeClr val="accent5">
                    <a:lumMod val="50000"/>
                  </a:schemeClr>
                </a:solidFill>
                <a:latin typeface="Candara" panose="020E0502030303020204" pitchFamily="34" charset="0"/>
              </a:rPr>
              <a:t>Fondements de la Coopération Décentralisée </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4</a:t>
            </a:fld>
            <a:endParaRPr lang="fr-FR" altLang="fr-FR" sz="1600" b="1" dirty="0">
              <a:solidFill>
                <a:schemeClr val="accent5">
                  <a:lumMod val="50000"/>
                </a:schemeClr>
              </a:solidFill>
              <a:latin typeface="Candara" panose="020E0502030303020204" pitchFamily="34" charset="0"/>
            </a:endParaRPr>
          </a:p>
        </p:txBody>
      </p:sp>
      <p:sp>
        <p:nvSpPr>
          <p:cNvPr id="7" name="AutoShape 4"/>
          <p:cNvSpPr>
            <a:spLocks noChangeArrowheads="1"/>
          </p:cNvSpPr>
          <p:nvPr/>
        </p:nvSpPr>
        <p:spPr bwMode="auto">
          <a:xfrm>
            <a:off x="1476424" y="1700808"/>
            <a:ext cx="7272882" cy="2448272"/>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179388" algn="just" rtl="1" eaLnBrk="0" hangingPunct="0">
              <a:spcBef>
                <a:spcPts val="300"/>
              </a:spcBef>
              <a:spcAft>
                <a:spcPts val="300"/>
              </a:spcAft>
              <a:buClr>
                <a:schemeClr val="accent1">
                  <a:lumMod val="50000"/>
                </a:schemeClr>
              </a:buClr>
              <a:buSzPct val="100000"/>
              <a:defRPr/>
            </a:pPr>
            <a:endParaRPr lang="ar-MA" sz="1200" dirty="0">
              <a:solidFill>
                <a:srgbClr val="002060"/>
              </a:solidFill>
              <a:latin typeface="Sakkal Majalla" pitchFamily="2" charset="-78"/>
              <a:cs typeface="Sakkal Majalla" pitchFamily="2" charset="-78"/>
            </a:endParaRPr>
          </a:p>
          <a:p>
            <a:pPr algn="ctr" rtl="1" eaLnBrk="0" hangingPunct="0">
              <a:defRPr/>
            </a:pPr>
            <a:r>
              <a:rPr lang="ar-MA" sz="1400" b="1" dirty="0">
                <a:solidFill>
                  <a:srgbClr val="002060"/>
                </a:solidFill>
                <a:latin typeface="Arabic Typesetting" panose="03020402040406030203" pitchFamily="66" charset="-78"/>
                <a:cs typeface="Arabic Typesetting" panose="03020402040406030203" pitchFamily="66" charset="-78"/>
                <a:sym typeface="Wingdings 3" pitchFamily="18" charset="2"/>
              </a:rPr>
              <a:t> </a:t>
            </a:r>
            <a:endParaRPr lang="fr-FR" sz="1400" b="1" dirty="0">
              <a:solidFill>
                <a:srgbClr val="002060"/>
              </a:solidFill>
              <a:latin typeface="Arabic Typesetting" panose="03020402040406030203" pitchFamily="66" charset="-78"/>
              <a:cs typeface="Arabic Typesetting" panose="03020402040406030203" pitchFamily="66" charset="-78"/>
              <a:sym typeface="Wingdings 3" pitchFamily="18" charset="2"/>
            </a:endParaRPr>
          </a:p>
        </p:txBody>
      </p:sp>
      <p:sp>
        <p:nvSpPr>
          <p:cNvPr id="8" name="Ellipse 7"/>
          <p:cNvSpPr/>
          <p:nvPr/>
        </p:nvSpPr>
        <p:spPr>
          <a:xfrm>
            <a:off x="899592" y="2312541"/>
            <a:ext cx="1258888" cy="1260475"/>
          </a:xfrm>
          <a:prstGeom prst="ellipse">
            <a:avLst/>
          </a:prstGeom>
        </p:spPr>
        <p:style>
          <a:lnRef idx="2">
            <a:schemeClr val="accent6"/>
          </a:lnRef>
          <a:fillRef idx="1">
            <a:schemeClr val="lt1"/>
          </a:fillRef>
          <a:effectRef idx="0">
            <a:schemeClr val="accent6"/>
          </a:effectRef>
          <a:fontRef idx="minor">
            <a:schemeClr val="dk1"/>
          </a:fontRef>
        </p:style>
        <p:txBody>
          <a:bodyPr/>
          <a:lstStyle/>
          <a:p>
            <a:pPr eaLnBrk="0" hangingPunct="0">
              <a:defRPr/>
            </a:pPr>
            <a:r>
              <a:rPr lang="ar-MA" b="1" dirty="0">
                <a:solidFill>
                  <a:srgbClr val="002060"/>
                </a:solidFill>
                <a:effectLst>
                  <a:outerShdw blurRad="38100" dist="38100" dir="2700000" algn="tl">
                    <a:srgbClr val="000000">
                      <a:alpha val="43137"/>
                    </a:srgbClr>
                  </a:outerShdw>
                </a:effectLst>
                <a:latin typeface="Sakkal Majalla" pitchFamily="2" charset="-78"/>
                <a:cs typeface="Sakkal Majalla" pitchFamily="2" charset="-78"/>
              </a:rPr>
              <a:t> </a:t>
            </a:r>
            <a:endParaRPr lang="fr-FR" dirty="0"/>
          </a:p>
        </p:txBody>
      </p:sp>
      <p:sp>
        <p:nvSpPr>
          <p:cNvPr id="9" name="Rectangle 1"/>
          <p:cNvSpPr>
            <a:spLocks noChangeArrowheads="1"/>
          </p:cNvSpPr>
          <p:nvPr/>
        </p:nvSpPr>
        <p:spPr bwMode="auto">
          <a:xfrm>
            <a:off x="1043658" y="3007985"/>
            <a:ext cx="1008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r>
              <a:rPr lang="fr-FR" altLang="fr-FR" sz="1200" b="1" dirty="0">
                <a:solidFill>
                  <a:srgbClr val="0033CC"/>
                </a:solidFill>
                <a:latin typeface="Candara" panose="020E0502030303020204" pitchFamily="34" charset="0"/>
                <a:cs typeface="Sakkal Majalla" pitchFamily="2" charset="-78"/>
              </a:rPr>
              <a:t>Constitution</a:t>
            </a:r>
            <a:endParaRPr lang="fr-FR" altLang="fr-FR" sz="1200" b="1" dirty="0">
              <a:latin typeface="Candara" panose="020E0502030303020204" pitchFamily="34" charset="0"/>
            </a:endParaRPr>
          </a:p>
        </p:txBody>
      </p:sp>
      <p:pic>
        <p:nvPicPr>
          <p:cNvPr id="10" name="Imag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980" y="2539102"/>
            <a:ext cx="358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95736" y="1830303"/>
            <a:ext cx="6443539" cy="2246769"/>
          </a:xfrm>
          <a:prstGeom prst="rect">
            <a:avLst/>
          </a:prstGeom>
          <a:ln>
            <a:noFill/>
          </a:ln>
        </p:spPr>
        <p:txBody>
          <a:bodyPr wrap="square">
            <a:spAutoFit/>
          </a:bodyPr>
          <a:lstStyle/>
          <a:p>
            <a:pPr algn="just"/>
            <a:r>
              <a:rPr lang="fr-FR" sz="1300" b="1" i="1" dirty="0">
                <a:solidFill>
                  <a:srgbClr val="180C00"/>
                </a:solidFill>
                <a:latin typeface="Candara" panose="020E0502030303020204" pitchFamily="34" charset="0"/>
              </a:rPr>
              <a:t>Article 136 </a:t>
            </a:r>
          </a:p>
          <a:p>
            <a:pPr indent="452438" algn="just"/>
            <a:r>
              <a:rPr lang="fr-FR" sz="1300" i="1" dirty="0">
                <a:solidFill>
                  <a:srgbClr val="180C00"/>
                </a:solidFill>
                <a:latin typeface="Candara" panose="020E0502030303020204" pitchFamily="34" charset="0"/>
              </a:rPr>
              <a:t>L'organisation régionale et territoriale repose sur les principes de libre administration, </a:t>
            </a:r>
            <a:r>
              <a:rPr lang="fr-FR" sz="1300" b="1" i="1" dirty="0">
                <a:solidFill>
                  <a:srgbClr val="180C00"/>
                </a:solidFill>
                <a:latin typeface="Candara" panose="020E0502030303020204" pitchFamily="34" charset="0"/>
              </a:rPr>
              <a:t>de coopération et de solidarité ;</a:t>
            </a:r>
          </a:p>
          <a:p>
            <a:pPr algn="just">
              <a:spcBef>
                <a:spcPts val="600"/>
              </a:spcBef>
              <a:spcAft>
                <a:spcPts val="0"/>
              </a:spcAft>
            </a:pPr>
            <a:r>
              <a:rPr lang="fr-FR" sz="1300" b="1" i="1" dirty="0">
                <a:solidFill>
                  <a:srgbClr val="180C00"/>
                </a:solidFill>
                <a:latin typeface="Candara" panose="020E0502030303020204" pitchFamily="34" charset="0"/>
              </a:rPr>
              <a:t>Article 143</a:t>
            </a:r>
          </a:p>
          <a:p>
            <a:pPr indent="452438" algn="just">
              <a:spcAft>
                <a:spcPts val="0"/>
              </a:spcAft>
            </a:pPr>
            <a:r>
              <a:rPr lang="fr-FR" sz="1300" b="1" i="1" dirty="0">
                <a:solidFill>
                  <a:srgbClr val="180C00"/>
                </a:solidFill>
                <a:latin typeface="Candara" panose="020E0502030303020204" pitchFamily="34" charset="0"/>
              </a:rPr>
              <a:t>(…) </a:t>
            </a:r>
            <a:r>
              <a:rPr lang="fr-FR" sz="1300" i="1" dirty="0">
                <a:solidFill>
                  <a:srgbClr val="180C00"/>
                </a:solidFill>
                <a:latin typeface="Candara" panose="020E0502030303020204" pitchFamily="34" charset="0"/>
              </a:rPr>
              <a:t>Lorsque le </a:t>
            </a:r>
            <a:r>
              <a:rPr lang="fr-FR" sz="1300" b="1" i="1" dirty="0">
                <a:solidFill>
                  <a:srgbClr val="0307BD"/>
                </a:solidFill>
                <a:latin typeface="Candara" panose="020E0502030303020204" pitchFamily="34" charset="0"/>
              </a:rPr>
              <a:t>concours de plusieurs collectivités territoriales</a:t>
            </a:r>
            <a:r>
              <a:rPr lang="fr-FR" sz="1300" i="1" dirty="0">
                <a:solidFill>
                  <a:srgbClr val="180C00"/>
                </a:solidFill>
                <a:latin typeface="Candara" panose="020E0502030303020204" pitchFamily="34" charset="0"/>
              </a:rPr>
              <a:t> est nécessaire à la réalisation d'un projet, les collectivités concernées conviennent des modalités de leur coopération ;</a:t>
            </a:r>
          </a:p>
          <a:p>
            <a:pPr algn="just">
              <a:spcBef>
                <a:spcPts val="600"/>
              </a:spcBef>
              <a:spcAft>
                <a:spcPts val="0"/>
              </a:spcAft>
            </a:pPr>
            <a:r>
              <a:rPr lang="fr-FR" sz="1300" b="1" i="1" dirty="0">
                <a:solidFill>
                  <a:srgbClr val="180C00"/>
                </a:solidFill>
                <a:latin typeface="Candara" panose="020E0502030303020204" pitchFamily="34" charset="0"/>
              </a:rPr>
              <a:t>Article 144</a:t>
            </a:r>
          </a:p>
          <a:p>
            <a:pPr indent="452438" algn="just">
              <a:spcAft>
                <a:spcPts val="0"/>
              </a:spcAft>
            </a:pPr>
            <a:r>
              <a:rPr lang="fr-FR" sz="1300" i="1" dirty="0">
                <a:solidFill>
                  <a:srgbClr val="180C00"/>
                </a:solidFill>
                <a:latin typeface="Candara" panose="020E0502030303020204" pitchFamily="34" charset="0"/>
              </a:rPr>
              <a:t>Les collectivités territoriales peuvent </a:t>
            </a:r>
            <a:r>
              <a:rPr lang="fr-FR" sz="1300" b="1" i="1" dirty="0">
                <a:solidFill>
                  <a:srgbClr val="0307BD"/>
                </a:solidFill>
                <a:latin typeface="Candara" panose="020E0502030303020204" pitchFamily="34" charset="0"/>
              </a:rPr>
              <a:t>constituer des groupements </a:t>
            </a:r>
            <a:r>
              <a:rPr lang="fr-FR" sz="1300" i="1" dirty="0">
                <a:solidFill>
                  <a:srgbClr val="180C00"/>
                </a:solidFill>
                <a:latin typeface="Candara" panose="020E0502030303020204" pitchFamily="34" charset="0"/>
              </a:rPr>
              <a:t>en vue de la </a:t>
            </a:r>
            <a:r>
              <a:rPr lang="fr-FR" sz="1300" b="1" i="1" dirty="0">
                <a:solidFill>
                  <a:srgbClr val="0307BD"/>
                </a:solidFill>
                <a:latin typeface="Candara" panose="020E0502030303020204" pitchFamily="34" charset="0"/>
              </a:rPr>
              <a:t>mutualisation des moyens et des programmes.</a:t>
            </a:r>
            <a:endParaRPr lang="ar-MA" sz="1300" dirty="0">
              <a:solidFill>
                <a:schemeClr val="bg2">
                  <a:lumMod val="50000"/>
                </a:schemeClr>
              </a:solidFill>
              <a:latin typeface="Sakkal Majalla" pitchFamily="2" charset="-78"/>
              <a:cs typeface="Sakkal Majalla" pitchFamily="2" charset="-78"/>
            </a:endParaRPr>
          </a:p>
        </p:txBody>
      </p:sp>
      <p:sp>
        <p:nvSpPr>
          <p:cNvPr id="13" name="AutoShape 4"/>
          <p:cNvSpPr>
            <a:spLocks noChangeArrowheads="1"/>
          </p:cNvSpPr>
          <p:nvPr/>
        </p:nvSpPr>
        <p:spPr bwMode="auto">
          <a:xfrm>
            <a:off x="1476424" y="4293096"/>
            <a:ext cx="7272882" cy="1944216"/>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179388" algn="just" rtl="1" eaLnBrk="0" hangingPunct="0">
              <a:spcBef>
                <a:spcPts val="300"/>
              </a:spcBef>
              <a:spcAft>
                <a:spcPts val="300"/>
              </a:spcAft>
              <a:buClr>
                <a:schemeClr val="accent1">
                  <a:lumMod val="50000"/>
                </a:schemeClr>
              </a:buClr>
              <a:buSzPct val="100000"/>
              <a:defRPr/>
            </a:pPr>
            <a:endParaRPr lang="ar-MA" sz="1200" dirty="0">
              <a:solidFill>
                <a:srgbClr val="002060"/>
              </a:solidFill>
              <a:latin typeface="Sakkal Majalla" pitchFamily="2" charset="-78"/>
              <a:cs typeface="Sakkal Majalla" pitchFamily="2" charset="-78"/>
            </a:endParaRPr>
          </a:p>
          <a:p>
            <a:pPr algn="ctr" rtl="1" eaLnBrk="0" hangingPunct="0">
              <a:defRPr/>
            </a:pPr>
            <a:r>
              <a:rPr lang="ar-MA" sz="1400" b="1" dirty="0">
                <a:solidFill>
                  <a:srgbClr val="002060"/>
                </a:solidFill>
                <a:latin typeface="Arabic Typesetting" panose="03020402040406030203" pitchFamily="66" charset="-78"/>
                <a:cs typeface="Arabic Typesetting" panose="03020402040406030203" pitchFamily="66" charset="-78"/>
                <a:sym typeface="Wingdings 3" pitchFamily="18" charset="2"/>
              </a:rPr>
              <a:t> </a:t>
            </a:r>
            <a:endParaRPr lang="fr-FR" sz="1400" b="1" dirty="0">
              <a:solidFill>
                <a:srgbClr val="002060"/>
              </a:solidFill>
              <a:latin typeface="Arabic Typesetting" panose="03020402040406030203" pitchFamily="66" charset="-78"/>
              <a:cs typeface="Arabic Typesetting" panose="03020402040406030203" pitchFamily="66" charset="-78"/>
              <a:sym typeface="Wingdings 3" pitchFamily="18" charset="2"/>
            </a:endParaRPr>
          </a:p>
        </p:txBody>
      </p:sp>
      <p:sp>
        <p:nvSpPr>
          <p:cNvPr id="14" name="Ellipse 13"/>
          <p:cNvSpPr/>
          <p:nvPr/>
        </p:nvSpPr>
        <p:spPr>
          <a:xfrm>
            <a:off x="899592" y="4653136"/>
            <a:ext cx="1258888" cy="1260475"/>
          </a:xfrm>
          <a:prstGeom prst="ellipse">
            <a:avLst/>
          </a:prstGeom>
        </p:spPr>
        <p:style>
          <a:lnRef idx="2">
            <a:schemeClr val="accent6"/>
          </a:lnRef>
          <a:fillRef idx="1">
            <a:schemeClr val="lt1"/>
          </a:fillRef>
          <a:effectRef idx="0">
            <a:schemeClr val="accent6"/>
          </a:effectRef>
          <a:fontRef idx="minor">
            <a:schemeClr val="dk1"/>
          </a:fontRef>
        </p:style>
        <p:txBody>
          <a:bodyPr/>
          <a:lstStyle/>
          <a:p>
            <a:pPr eaLnBrk="0" hangingPunct="0">
              <a:defRPr/>
            </a:pPr>
            <a:r>
              <a:rPr lang="ar-MA" b="1" dirty="0">
                <a:solidFill>
                  <a:srgbClr val="002060"/>
                </a:solidFill>
                <a:effectLst>
                  <a:outerShdw blurRad="38100" dist="38100" dir="2700000" algn="tl">
                    <a:srgbClr val="000000">
                      <a:alpha val="43137"/>
                    </a:srgbClr>
                  </a:outerShdw>
                </a:effectLst>
                <a:latin typeface="Sakkal Majalla" pitchFamily="2" charset="-78"/>
                <a:cs typeface="Sakkal Majalla" pitchFamily="2" charset="-78"/>
              </a:rPr>
              <a:t> </a:t>
            </a:r>
            <a:endParaRPr lang="fr-FR" dirty="0"/>
          </a:p>
        </p:txBody>
      </p:sp>
      <p:sp>
        <p:nvSpPr>
          <p:cNvPr id="15" name="Rectangle 1"/>
          <p:cNvSpPr>
            <a:spLocks noChangeArrowheads="1"/>
          </p:cNvSpPr>
          <p:nvPr/>
        </p:nvSpPr>
        <p:spPr bwMode="auto">
          <a:xfrm>
            <a:off x="1043658" y="5265539"/>
            <a:ext cx="1008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r>
              <a:rPr lang="fr-FR" altLang="fr-FR" sz="1200" b="1" dirty="0">
                <a:solidFill>
                  <a:srgbClr val="0033CC"/>
                </a:solidFill>
                <a:latin typeface="Candara" panose="020E0502030303020204" pitchFamily="34" charset="0"/>
                <a:cs typeface="Sakkal Majalla" pitchFamily="2" charset="-78"/>
              </a:rPr>
              <a:t>Orientations royales</a:t>
            </a:r>
            <a:endParaRPr lang="fr-FR" altLang="fr-FR" sz="1200" b="1" dirty="0">
              <a:latin typeface="Candara" panose="020E0502030303020204" pitchFamily="34" charset="0"/>
            </a:endParaRPr>
          </a:p>
        </p:txBody>
      </p:sp>
      <p:pic>
        <p:nvPicPr>
          <p:cNvPr id="16" name="Imag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980" y="4761483"/>
            <a:ext cx="358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95736" y="4422591"/>
            <a:ext cx="6443539" cy="1497333"/>
          </a:xfrm>
          <a:prstGeom prst="rect">
            <a:avLst/>
          </a:prstGeom>
          <a:ln>
            <a:noFill/>
          </a:ln>
        </p:spPr>
        <p:txBody>
          <a:bodyPr wrap="square">
            <a:spAutoFit/>
          </a:bodyPr>
          <a:lstStyle/>
          <a:p>
            <a:pPr algn="just"/>
            <a:r>
              <a:rPr lang="ar-MA" sz="1400" dirty="0">
                <a:solidFill>
                  <a:schemeClr val="tx1">
                    <a:lumMod val="75000"/>
                    <a:lumOff val="25000"/>
                  </a:schemeClr>
                </a:solidFill>
                <a:latin typeface="Arabic Typesetting" panose="03020402040406030203" pitchFamily="66" charset="-78"/>
                <a:cs typeface="Arabic Typesetting" panose="03020402040406030203" pitchFamily="66" charset="-78"/>
                <a:sym typeface="Wingdings"/>
              </a:rPr>
              <a:t> </a:t>
            </a:r>
            <a:r>
              <a:rPr lang="fr-FR" sz="1400" i="1" dirty="0"/>
              <a:t> </a:t>
            </a:r>
            <a:r>
              <a:rPr lang="fr-FR" sz="1300" i="1" dirty="0">
                <a:solidFill>
                  <a:srgbClr val="180C00"/>
                </a:solidFill>
                <a:latin typeface="Candara" panose="020E0502030303020204" pitchFamily="34" charset="0"/>
              </a:rPr>
              <a:t>De leur côté, les </a:t>
            </a:r>
            <a:r>
              <a:rPr lang="fr-FR" sz="1300" i="1" dirty="0">
                <a:solidFill>
                  <a:srgbClr val="0307BD"/>
                </a:solidFill>
                <a:latin typeface="Candara" panose="020E0502030303020204" pitchFamily="34" charset="0"/>
              </a:rPr>
              <a:t>services de l’Etat et les administrations publiques </a:t>
            </a:r>
            <a:r>
              <a:rPr lang="fr-FR" sz="1300" i="1" dirty="0">
                <a:solidFill>
                  <a:srgbClr val="180C00"/>
                </a:solidFill>
                <a:latin typeface="Candara" panose="020E0502030303020204" pitchFamily="34" charset="0"/>
              </a:rPr>
              <a:t>sont appelés à </a:t>
            </a:r>
            <a:r>
              <a:rPr lang="fr-FR" sz="1300" i="1" dirty="0">
                <a:solidFill>
                  <a:srgbClr val="0307BD"/>
                </a:solidFill>
                <a:latin typeface="Candara" panose="020E0502030303020204" pitchFamily="34" charset="0"/>
              </a:rPr>
              <a:t>établir</a:t>
            </a:r>
            <a:r>
              <a:rPr lang="fr-FR" sz="1300" i="1" dirty="0">
                <a:solidFill>
                  <a:srgbClr val="180C00"/>
                </a:solidFill>
                <a:latin typeface="Candara" panose="020E0502030303020204" pitchFamily="34" charset="0"/>
              </a:rPr>
              <a:t> </a:t>
            </a:r>
            <a:r>
              <a:rPr lang="fr-FR" sz="1300" i="1" dirty="0">
                <a:solidFill>
                  <a:srgbClr val="0307BD"/>
                </a:solidFill>
                <a:latin typeface="Candara" panose="020E0502030303020204" pitchFamily="34" charset="0"/>
              </a:rPr>
              <a:t>avec les collectivités territoriales </a:t>
            </a:r>
            <a:r>
              <a:rPr lang="fr-FR" sz="1300" i="1" dirty="0">
                <a:solidFill>
                  <a:srgbClr val="180C00"/>
                </a:solidFill>
                <a:latin typeface="Candara" panose="020E0502030303020204" pitchFamily="34" charset="0"/>
              </a:rPr>
              <a:t>des rapports renouvelés de </a:t>
            </a:r>
            <a:r>
              <a:rPr lang="fr-FR" sz="1300" i="1" dirty="0">
                <a:solidFill>
                  <a:srgbClr val="0307BD"/>
                </a:solidFill>
                <a:latin typeface="Candara" panose="020E0502030303020204" pitchFamily="34" charset="0"/>
              </a:rPr>
              <a:t>coopération</a:t>
            </a:r>
            <a:r>
              <a:rPr lang="fr-FR" sz="1300" i="1" dirty="0">
                <a:solidFill>
                  <a:srgbClr val="180C00"/>
                </a:solidFill>
                <a:latin typeface="Candara" panose="020E0502030303020204" pitchFamily="34" charset="0"/>
              </a:rPr>
              <a:t>, de </a:t>
            </a:r>
            <a:r>
              <a:rPr lang="fr-FR" sz="1300" i="1" dirty="0">
                <a:solidFill>
                  <a:srgbClr val="0307BD"/>
                </a:solidFill>
                <a:latin typeface="Candara" panose="020E0502030303020204" pitchFamily="34" charset="0"/>
              </a:rPr>
              <a:t>dialogue</a:t>
            </a:r>
            <a:r>
              <a:rPr lang="fr-FR" sz="1300" i="1" dirty="0">
                <a:solidFill>
                  <a:srgbClr val="180C00"/>
                </a:solidFill>
                <a:latin typeface="Candara" panose="020E0502030303020204" pitchFamily="34" charset="0"/>
              </a:rPr>
              <a:t>, de concertation, de convergence et de </a:t>
            </a:r>
            <a:r>
              <a:rPr lang="fr-FR" sz="1300" i="1" dirty="0">
                <a:solidFill>
                  <a:srgbClr val="0307BD"/>
                </a:solidFill>
                <a:latin typeface="Candara" panose="020E0502030303020204" pitchFamily="34" charset="0"/>
              </a:rPr>
              <a:t>partenariat</a:t>
            </a:r>
            <a:r>
              <a:rPr lang="fr-FR" sz="1300" i="1" dirty="0">
                <a:solidFill>
                  <a:srgbClr val="180C00"/>
                </a:solidFill>
                <a:latin typeface="Candara" panose="020E0502030303020204" pitchFamily="34" charset="0"/>
              </a:rPr>
              <a:t>. C’est à ce prix qu’il nous sera possible d’assurer la </a:t>
            </a:r>
            <a:r>
              <a:rPr lang="fr-FR" sz="1300" i="1" dirty="0">
                <a:solidFill>
                  <a:srgbClr val="0307BD"/>
                </a:solidFill>
                <a:latin typeface="Candara" panose="020E0502030303020204" pitchFamily="34" charset="0"/>
              </a:rPr>
              <a:t>complémentarité</a:t>
            </a:r>
            <a:r>
              <a:rPr lang="fr-FR" sz="1300" i="1" dirty="0">
                <a:solidFill>
                  <a:srgbClr val="180C00"/>
                </a:solidFill>
                <a:latin typeface="Candara" panose="020E0502030303020204" pitchFamily="34" charset="0"/>
              </a:rPr>
              <a:t>, la </a:t>
            </a:r>
            <a:r>
              <a:rPr lang="fr-FR" sz="1300" i="1" dirty="0">
                <a:solidFill>
                  <a:srgbClr val="0307BD"/>
                </a:solidFill>
                <a:latin typeface="Candara" panose="020E0502030303020204" pitchFamily="34" charset="0"/>
              </a:rPr>
              <a:t>cohérence</a:t>
            </a:r>
            <a:r>
              <a:rPr lang="fr-FR" sz="1300" i="1" dirty="0">
                <a:solidFill>
                  <a:srgbClr val="180C00"/>
                </a:solidFill>
                <a:latin typeface="Candara" panose="020E0502030303020204" pitchFamily="34" charset="0"/>
              </a:rPr>
              <a:t> </a:t>
            </a:r>
            <a:r>
              <a:rPr lang="fr-FR" sz="1300" i="1" dirty="0">
                <a:solidFill>
                  <a:srgbClr val="0307BD"/>
                </a:solidFill>
                <a:latin typeface="Candara" panose="020E0502030303020204" pitchFamily="34" charset="0"/>
              </a:rPr>
              <a:t>des actions et les synergies nécessaires </a:t>
            </a:r>
            <a:r>
              <a:rPr lang="fr-FR" sz="1300" i="1" dirty="0">
                <a:solidFill>
                  <a:srgbClr val="180C00"/>
                </a:solidFill>
                <a:latin typeface="Candara" panose="020E0502030303020204" pitchFamily="34" charset="0"/>
              </a:rPr>
              <a:t>au déploiement du chantier de la régionalisation avancée que nous appelons de Nos vœux </a:t>
            </a:r>
            <a:r>
              <a:rPr lang="ar-MA" sz="1300" i="1" dirty="0">
                <a:solidFill>
                  <a:srgbClr val="180C00"/>
                </a:solidFill>
                <a:latin typeface="Candara" panose="020E0502030303020204" pitchFamily="34" charset="0"/>
                <a:sym typeface="Wingdings"/>
              </a:rPr>
              <a:t> </a:t>
            </a:r>
            <a:r>
              <a:rPr lang="ar-MA" sz="1400" dirty="0">
                <a:solidFill>
                  <a:schemeClr val="tx1">
                    <a:lumMod val="75000"/>
                    <a:lumOff val="25000"/>
                  </a:schemeClr>
                </a:solidFill>
                <a:latin typeface="Arabic Typesetting" panose="03020402040406030203" pitchFamily="66" charset="-78"/>
                <a:cs typeface="Arabic Typesetting" panose="03020402040406030203" pitchFamily="66" charset="-78"/>
                <a:sym typeface="Wingdings"/>
              </a:rPr>
              <a:t></a:t>
            </a:r>
            <a:endParaRPr lang="fr-FR" sz="1400" dirty="0">
              <a:solidFill>
                <a:schemeClr val="tx1">
                  <a:lumMod val="75000"/>
                  <a:lumOff val="25000"/>
                </a:schemeClr>
              </a:solidFill>
              <a:latin typeface="Arabic Typesetting" panose="03020402040406030203" pitchFamily="66" charset="-78"/>
              <a:cs typeface="Arabic Typesetting" panose="03020402040406030203" pitchFamily="66" charset="-78"/>
              <a:sym typeface="Wingdings"/>
            </a:endParaRPr>
          </a:p>
          <a:p>
            <a:pPr algn="r">
              <a:lnSpc>
                <a:spcPct val="130000"/>
              </a:lnSpc>
              <a:spcBef>
                <a:spcPts val="1200"/>
              </a:spcBef>
            </a:pPr>
            <a:r>
              <a:rPr lang="fr-FR" sz="1100" i="1" u="sng" dirty="0">
                <a:solidFill>
                  <a:schemeClr val="accent5">
                    <a:lumMod val="50000"/>
                  </a:schemeClr>
                </a:solidFill>
                <a:latin typeface="Candara" panose="020E0502030303020204" pitchFamily="34" charset="0"/>
              </a:rPr>
              <a:t>Message Royal adressé aux participants au 2ème Forum parlementaire des régions Jeudi 16 novembre 2017</a:t>
            </a:r>
            <a:r>
              <a:rPr lang="ar-MA" sz="1100" dirty="0">
                <a:latin typeface="Arabic Typesetting" panose="03020402040406030203" pitchFamily="66" charset="-78"/>
                <a:cs typeface="Arabic Typesetting" panose="03020402040406030203" pitchFamily="66" charset="-78"/>
                <a:sym typeface="Wingdings"/>
              </a:rPr>
              <a:t> </a:t>
            </a:r>
            <a:endParaRPr lang="fr-FR" sz="1100" dirty="0"/>
          </a:p>
        </p:txBody>
      </p:sp>
    </p:spTree>
    <p:extLst>
      <p:ext uri="{BB962C8B-B14F-4D97-AF65-F5344CB8AC3E}">
        <p14:creationId xmlns:p14="http://schemas.microsoft.com/office/powerpoint/2010/main" val="180348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548680"/>
            <a:ext cx="7344816" cy="1077218"/>
          </a:xfrm>
          <a:prstGeom prst="rect">
            <a:avLst/>
          </a:prstGeom>
        </p:spPr>
        <p:txBody>
          <a:bodyPr wrap="square">
            <a:spAutoFit/>
          </a:bodyPr>
          <a:lstStyle/>
          <a:p>
            <a:pPr algn="r"/>
            <a:r>
              <a:rPr lang="fr-FR" sz="3200" b="1" i="1" dirty="0">
                <a:solidFill>
                  <a:schemeClr val="accent5">
                    <a:lumMod val="50000"/>
                  </a:schemeClr>
                </a:solidFill>
                <a:latin typeface="Candara" panose="020E0502030303020204" pitchFamily="34" charset="0"/>
              </a:rPr>
              <a:t>Fondements de la Coopération Décentralisée </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5</a:t>
            </a:fld>
            <a:endParaRPr lang="fr-FR" altLang="fr-FR" sz="1600" b="1" dirty="0">
              <a:solidFill>
                <a:schemeClr val="accent5">
                  <a:lumMod val="50000"/>
                </a:schemeClr>
              </a:solidFill>
              <a:latin typeface="Candara" panose="020E0502030303020204" pitchFamily="34" charset="0"/>
            </a:endParaRPr>
          </a:p>
        </p:txBody>
      </p:sp>
      <p:sp>
        <p:nvSpPr>
          <p:cNvPr id="7" name="AutoShape 4"/>
          <p:cNvSpPr>
            <a:spLocks noChangeArrowheads="1"/>
          </p:cNvSpPr>
          <p:nvPr/>
        </p:nvSpPr>
        <p:spPr bwMode="auto">
          <a:xfrm>
            <a:off x="785336" y="1549564"/>
            <a:ext cx="7849714" cy="4608512"/>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179388" algn="just" rtl="1" eaLnBrk="0" hangingPunct="0">
              <a:spcBef>
                <a:spcPts val="300"/>
              </a:spcBef>
              <a:spcAft>
                <a:spcPts val="300"/>
              </a:spcAft>
              <a:buClr>
                <a:schemeClr val="accent1">
                  <a:lumMod val="50000"/>
                </a:schemeClr>
              </a:buClr>
              <a:buSzPct val="100000"/>
              <a:defRPr/>
            </a:pPr>
            <a:endParaRPr lang="ar-MA" sz="1200" dirty="0">
              <a:solidFill>
                <a:srgbClr val="002060"/>
              </a:solidFill>
              <a:latin typeface="Sakkal Majalla" pitchFamily="2" charset="-78"/>
              <a:cs typeface="Sakkal Majalla" pitchFamily="2" charset="-78"/>
            </a:endParaRPr>
          </a:p>
          <a:p>
            <a:pPr algn="ctr" rtl="1" eaLnBrk="0" hangingPunct="0">
              <a:defRPr/>
            </a:pPr>
            <a:r>
              <a:rPr lang="ar-MA" sz="1400" b="1" dirty="0">
                <a:solidFill>
                  <a:srgbClr val="002060"/>
                </a:solidFill>
                <a:latin typeface="Arabic Typesetting" panose="03020402040406030203" pitchFamily="66" charset="-78"/>
                <a:cs typeface="Arabic Typesetting" panose="03020402040406030203" pitchFamily="66" charset="-78"/>
                <a:sym typeface="Wingdings 3" pitchFamily="18" charset="2"/>
              </a:rPr>
              <a:t> </a:t>
            </a:r>
            <a:endParaRPr lang="fr-FR" sz="1400" b="1" dirty="0">
              <a:solidFill>
                <a:srgbClr val="002060"/>
              </a:solidFill>
              <a:latin typeface="Arabic Typesetting" panose="03020402040406030203" pitchFamily="66" charset="-78"/>
              <a:cs typeface="Arabic Typesetting" panose="03020402040406030203" pitchFamily="66" charset="-78"/>
              <a:sym typeface="Wingdings 3" pitchFamily="18" charset="2"/>
            </a:endParaRPr>
          </a:p>
        </p:txBody>
      </p:sp>
      <p:sp>
        <p:nvSpPr>
          <p:cNvPr id="8" name="Ellipse 7"/>
          <p:cNvSpPr/>
          <p:nvPr/>
        </p:nvSpPr>
        <p:spPr>
          <a:xfrm>
            <a:off x="898522" y="2615700"/>
            <a:ext cx="1258888" cy="1260475"/>
          </a:xfrm>
          <a:prstGeom prst="ellipse">
            <a:avLst/>
          </a:prstGeom>
        </p:spPr>
        <p:style>
          <a:lnRef idx="2">
            <a:schemeClr val="accent6"/>
          </a:lnRef>
          <a:fillRef idx="1">
            <a:schemeClr val="lt1"/>
          </a:fillRef>
          <a:effectRef idx="0">
            <a:schemeClr val="accent6"/>
          </a:effectRef>
          <a:fontRef idx="minor">
            <a:schemeClr val="dk1"/>
          </a:fontRef>
        </p:style>
        <p:txBody>
          <a:bodyPr/>
          <a:lstStyle/>
          <a:p>
            <a:pPr eaLnBrk="0" hangingPunct="0">
              <a:defRPr/>
            </a:pPr>
            <a:r>
              <a:rPr lang="ar-MA" b="1" dirty="0">
                <a:solidFill>
                  <a:srgbClr val="002060"/>
                </a:solidFill>
                <a:effectLst>
                  <a:outerShdw blurRad="38100" dist="38100" dir="2700000" algn="tl">
                    <a:srgbClr val="000000">
                      <a:alpha val="43137"/>
                    </a:srgbClr>
                  </a:outerShdw>
                </a:effectLst>
                <a:latin typeface="Sakkal Majalla" pitchFamily="2" charset="-78"/>
                <a:cs typeface="Sakkal Majalla" pitchFamily="2" charset="-78"/>
              </a:rPr>
              <a:t> </a:t>
            </a:r>
            <a:endParaRPr lang="fr-FR" dirty="0"/>
          </a:p>
        </p:txBody>
      </p:sp>
      <p:sp>
        <p:nvSpPr>
          <p:cNvPr id="9" name="Rectangle 1"/>
          <p:cNvSpPr>
            <a:spLocks noChangeArrowheads="1"/>
          </p:cNvSpPr>
          <p:nvPr/>
        </p:nvSpPr>
        <p:spPr bwMode="auto">
          <a:xfrm>
            <a:off x="1047289" y="3158459"/>
            <a:ext cx="1008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r>
              <a:rPr lang="fr-FR" altLang="fr-FR" sz="1200" b="1" dirty="0">
                <a:solidFill>
                  <a:srgbClr val="0033CC"/>
                </a:solidFill>
                <a:latin typeface="Candara" panose="020E0502030303020204" pitchFamily="34" charset="0"/>
                <a:cs typeface="Sakkal Majalla" pitchFamily="2" charset="-78"/>
              </a:rPr>
              <a:t>Lois  organiques</a:t>
            </a:r>
            <a:endParaRPr lang="fr-FR" altLang="fr-FR" sz="1200" b="1" dirty="0">
              <a:latin typeface="Candara" panose="020E0502030303020204" pitchFamily="34" charset="0"/>
            </a:endParaRPr>
          </a:p>
        </p:txBody>
      </p:sp>
      <p:pic>
        <p:nvPicPr>
          <p:cNvPr id="10" name="Imag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357" y="2689436"/>
            <a:ext cx="358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bject 14">
            <a:extLst>
              <a:ext uri="{FF2B5EF4-FFF2-40B4-BE49-F238E27FC236}">
                <a16:creationId xmlns:a16="http://schemas.microsoft.com/office/drawing/2014/main" id="{D111BD7F-4121-4D91-8865-1A8DFB2A61DC}"/>
              </a:ext>
            </a:extLst>
          </p:cNvPr>
          <p:cNvSpPr/>
          <p:nvPr/>
        </p:nvSpPr>
        <p:spPr>
          <a:xfrm>
            <a:off x="2168765" y="1851427"/>
            <a:ext cx="2708897" cy="3892614"/>
          </a:xfrm>
          <a:custGeom>
            <a:avLst/>
            <a:gdLst/>
            <a:ahLst/>
            <a:cxnLst/>
            <a:rect l="l" t="t" r="r" b="b"/>
            <a:pathLst>
              <a:path w="2908300" h="4055110">
                <a:moveTo>
                  <a:pt x="0" y="0"/>
                </a:moveTo>
                <a:lnTo>
                  <a:pt x="2908180" y="0"/>
                </a:lnTo>
                <a:lnTo>
                  <a:pt x="2908180" y="4055056"/>
                </a:lnTo>
                <a:lnTo>
                  <a:pt x="0" y="4055056"/>
                </a:lnTo>
                <a:lnTo>
                  <a:pt x="0" y="0"/>
                </a:lnTo>
                <a:close/>
              </a:path>
            </a:pathLst>
          </a:custGeom>
          <a:ln w="9525">
            <a:solidFill>
              <a:srgbClr val="1B7B9F"/>
            </a:solidFill>
          </a:ln>
        </p:spPr>
        <p:txBody>
          <a:bodyPr wrap="square" lIns="0" tIns="0" rIns="0" bIns="0" rtlCol="0"/>
          <a:lstStyle/>
          <a:p>
            <a:pPr defTabSz="685800" fontAlgn="auto">
              <a:spcBef>
                <a:spcPts val="0"/>
              </a:spcBef>
              <a:spcAft>
                <a:spcPts val="0"/>
              </a:spcAft>
              <a:defRPr/>
            </a:pPr>
            <a:endParaRPr sz="1350" kern="0">
              <a:solidFill>
                <a:sysClr val="windowText" lastClr="000000"/>
              </a:solidFill>
              <a:latin typeface="Trebuchet MS"/>
              <a:cs typeface="+mn-cs"/>
            </a:endParaRPr>
          </a:p>
        </p:txBody>
      </p:sp>
      <p:pic>
        <p:nvPicPr>
          <p:cNvPr id="19" name="Image 18">
            <a:extLst>
              <a:ext uri="{FF2B5EF4-FFF2-40B4-BE49-F238E27FC236}">
                <a16:creationId xmlns:a16="http://schemas.microsoft.com/office/drawing/2014/main" id="{DBFD4875-158C-4A89-A79A-17E865290922}"/>
              </a:ext>
            </a:extLst>
          </p:cNvPr>
          <p:cNvPicPr>
            <a:picLocks noChangeAspect="1"/>
          </p:cNvPicPr>
          <p:nvPr/>
        </p:nvPicPr>
        <p:blipFill>
          <a:blip r:embed="rId6"/>
          <a:stretch>
            <a:fillRect/>
          </a:stretch>
        </p:blipFill>
        <p:spPr>
          <a:xfrm>
            <a:off x="2213690" y="1869589"/>
            <a:ext cx="2595872" cy="885903"/>
          </a:xfrm>
          <a:prstGeom prst="rect">
            <a:avLst/>
          </a:prstGeom>
        </p:spPr>
      </p:pic>
      <p:pic>
        <p:nvPicPr>
          <p:cNvPr id="20" name="Image 19">
            <a:extLst>
              <a:ext uri="{FF2B5EF4-FFF2-40B4-BE49-F238E27FC236}">
                <a16:creationId xmlns:a16="http://schemas.microsoft.com/office/drawing/2014/main" id="{C138D937-BA1B-48C0-87DA-D7A35C42D452}"/>
              </a:ext>
            </a:extLst>
          </p:cNvPr>
          <p:cNvPicPr>
            <a:picLocks noChangeAspect="1"/>
          </p:cNvPicPr>
          <p:nvPr/>
        </p:nvPicPr>
        <p:blipFill>
          <a:blip r:embed="rId7"/>
          <a:stretch>
            <a:fillRect/>
          </a:stretch>
        </p:blipFill>
        <p:spPr>
          <a:xfrm>
            <a:off x="2191475" y="2970792"/>
            <a:ext cx="2595871" cy="883028"/>
          </a:xfrm>
          <a:prstGeom prst="rect">
            <a:avLst/>
          </a:prstGeom>
        </p:spPr>
      </p:pic>
      <p:pic>
        <p:nvPicPr>
          <p:cNvPr id="21" name="Image 20">
            <a:extLst>
              <a:ext uri="{FF2B5EF4-FFF2-40B4-BE49-F238E27FC236}">
                <a16:creationId xmlns:a16="http://schemas.microsoft.com/office/drawing/2014/main" id="{DE483690-9A8B-4BFC-89B0-C913B2A5E35C}"/>
              </a:ext>
            </a:extLst>
          </p:cNvPr>
          <p:cNvPicPr>
            <a:picLocks noChangeAspect="1"/>
          </p:cNvPicPr>
          <p:nvPr/>
        </p:nvPicPr>
        <p:blipFill>
          <a:blip r:embed="rId8"/>
          <a:stretch>
            <a:fillRect/>
          </a:stretch>
        </p:blipFill>
        <p:spPr>
          <a:xfrm>
            <a:off x="2213690" y="4224421"/>
            <a:ext cx="2619045" cy="1128731"/>
          </a:xfrm>
          <a:prstGeom prst="rect">
            <a:avLst/>
          </a:prstGeom>
        </p:spPr>
      </p:pic>
      <p:cxnSp>
        <p:nvCxnSpPr>
          <p:cNvPr id="22" name="Connecteur droit 21">
            <a:extLst>
              <a:ext uri="{FF2B5EF4-FFF2-40B4-BE49-F238E27FC236}">
                <a16:creationId xmlns:a16="http://schemas.microsoft.com/office/drawing/2014/main" id="{287D7357-B18E-4A2F-B569-51759C62C093}"/>
              </a:ext>
            </a:extLst>
          </p:cNvPr>
          <p:cNvCxnSpPr/>
          <p:nvPr/>
        </p:nvCxnSpPr>
        <p:spPr>
          <a:xfrm>
            <a:off x="2420233" y="2883821"/>
            <a:ext cx="1943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EE08103-A727-4A3C-A8CA-DBAD0FAD3424}"/>
              </a:ext>
            </a:extLst>
          </p:cNvPr>
          <p:cNvCxnSpPr/>
          <p:nvPr/>
        </p:nvCxnSpPr>
        <p:spPr>
          <a:xfrm>
            <a:off x="2420233" y="4047930"/>
            <a:ext cx="19431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object 22">
            <a:extLst>
              <a:ext uri="{FF2B5EF4-FFF2-40B4-BE49-F238E27FC236}">
                <a16:creationId xmlns:a16="http://schemas.microsoft.com/office/drawing/2014/main" id="{CA55B890-9AD3-4FF7-A623-4B41879A178B}"/>
              </a:ext>
            </a:extLst>
          </p:cNvPr>
          <p:cNvSpPr txBox="1"/>
          <p:nvPr/>
        </p:nvSpPr>
        <p:spPr>
          <a:xfrm>
            <a:off x="5570001" y="4276950"/>
            <a:ext cx="2788657" cy="951927"/>
          </a:xfrm>
          <a:prstGeom prst="rect">
            <a:avLst/>
          </a:prstGeom>
        </p:spPr>
        <p:txBody>
          <a:bodyPr vert="horz" wrap="square" lIns="0" tIns="9525" rIns="0" bIns="0" rtlCol="0">
            <a:spAutoFit/>
          </a:bodyPr>
          <a:lstStyle/>
          <a:p>
            <a:pPr algn="just" defTabSz="685800" fontAlgn="auto">
              <a:lnSpc>
                <a:spcPct val="115000"/>
              </a:lnSpc>
              <a:spcBef>
                <a:spcPts val="0"/>
              </a:spcBef>
              <a:spcAft>
                <a:spcPts val="0"/>
              </a:spcAft>
              <a:defRPr/>
            </a:pPr>
            <a:r>
              <a:rPr lang="fr-FR" sz="900" kern="0" dirty="0">
                <a:solidFill>
                  <a:srgbClr val="002060"/>
                </a:solidFill>
                <a:latin typeface="Trebuchet MS"/>
                <a:cs typeface="+mn-cs"/>
              </a:rPr>
              <a:t>« La commune peut conclure, dans le cadre de la coopération internationale, des conventions avec des acteurs de l’extérieur du Royaume et recevoir des financements dans le même cadre après l’accord préalable des pouvoirs publics conformément aux lois et règlements en vigueur. </a:t>
            </a:r>
            <a:endParaRPr lang="fr-FR" sz="900" kern="0" dirty="0">
              <a:solidFill>
                <a:srgbClr val="002060"/>
              </a:solidFill>
              <a:highlight>
                <a:srgbClr val="FFFF00"/>
              </a:highlight>
              <a:latin typeface="Trebuchet MS"/>
              <a:cs typeface="+mn-cs"/>
            </a:endParaRPr>
          </a:p>
        </p:txBody>
      </p:sp>
      <p:sp>
        <p:nvSpPr>
          <p:cNvPr id="25" name="object 24">
            <a:extLst>
              <a:ext uri="{FF2B5EF4-FFF2-40B4-BE49-F238E27FC236}">
                <a16:creationId xmlns:a16="http://schemas.microsoft.com/office/drawing/2014/main" id="{0FBE574C-6F98-4CB6-888A-0998EAD42D37}"/>
              </a:ext>
            </a:extLst>
          </p:cNvPr>
          <p:cNvSpPr txBox="1"/>
          <p:nvPr/>
        </p:nvSpPr>
        <p:spPr>
          <a:xfrm>
            <a:off x="5566341" y="5267507"/>
            <a:ext cx="984409" cy="171201"/>
          </a:xfrm>
          <a:prstGeom prst="rect">
            <a:avLst/>
          </a:prstGeom>
        </p:spPr>
        <p:txBody>
          <a:bodyPr vert="horz" wrap="square" lIns="0" tIns="9525" rIns="0" bIns="0" rtlCol="0">
            <a:spAutoFit/>
          </a:bodyPr>
          <a:lstStyle/>
          <a:p>
            <a:pPr marL="9525" defTabSz="685800" fontAlgn="auto">
              <a:spcBef>
                <a:spcPts val="75"/>
              </a:spcBef>
              <a:spcAft>
                <a:spcPts val="0"/>
              </a:spcAft>
              <a:defRPr/>
            </a:pPr>
            <a:r>
              <a:rPr sz="1050" kern="0" spc="-131" dirty="0">
                <a:solidFill>
                  <a:srgbClr val="00B0F0"/>
                </a:solidFill>
                <a:latin typeface="Trebuchet MS"/>
                <a:cs typeface="Trebuchet MS"/>
              </a:rPr>
              <a:t>Extrait</a:t>
            </a:r>
            <a:r>
              <a:rPr sz="1050" kern="0" spc="-68" dirty="0">
                <a:solidFill>
                  <a:srgbClr val="00B0F0"/>
                </a:solidFill>
                <a:latin typeface="Trebuchet MS"/>
                <a:cs typeface="Trebuchet MS"/>
              </a:rPr>
              <a:t> </a:t>
            </a:r>
            <a:r>
              <a:rPr sz="1050" kern="0" spc="-153" dirty="0">
                <a:solidFill>
                  <a:srgbClr val="00B0F0"/>
                </a:solidFill>
                <a:latin typeface="Trebuchet MS"/>
                <a:cs typeface="Trebuchet MS"/>
              </a:rPr>
              <a:t>de</a:t>
            </a:r>
            <a:r>
              <a:rPr sz="1050" kern="0" spc="-64" dirty="0">
                <a:solidFill>
                  <a:srgbClr val="00B0F0"/>
                </a:solidFill>
                <a:latin typeface="Trebuchet MS"/>
                <a:cs typeface="Trebuchet MS"/>
              </a:rPr>
              <a:t> </a:t>
            </a:r>
            <a:r>
              <a:rPr sz="1050" kern="0" spc="-127" dirty="0" err="1">
                <a:solidFill>
                  <a:srgbClr val="00B0F0"/>
                </a:solidFill>
                <a:latin typeface="Trebuchet MS"/>
                <a:cs typeface="Trebuchet MS"/>
              </a:rPr>
              <a:t>l’article</a:t>
            </a:r>
            <a:r>
              <a:rPr sz="1050" kern="0" spc="-64" dirty="0">
                <a:solidFill>
                  <a:srgbClr val="00B0F0"/>
                </a:solidFill>
                <a:latin typeface="Trebuchet MS"/>
                <a:cs typeface="Trebuchet MS"/>
              </a:rPr>
              <a:t> </a:t>
            </a:r>
            <a:r>
              <a:rPr lang="fr-FR" sz="1050" kern="0" spc="-172" dirty="0">
                <a:solidFill>
                  <a:srgbClr val="00B0F0"/>
                </a:solidFill>
                <a:latin typeface="Trebuchet MS"/>
                <a:cs typeface="Trebuchet MS"/>
              </a:rPr>
              <a:t>86</a:t>
            </a:r>
            <a:endParaRPr sz="1050" kern="0" dirty="0">
              <a:solidFill>
                <a:sysClr val="windowText" lastClr="000000"/>
              </a:solidFill>
              <a:latin typeface="Trebuchet MS"/>
              <a:cs typeface="Trebuchet MS"/>
            </a:endParaRPr>
          </a:p>
        </p:txBody>
      </p:sp>
      <p:sp>
        <p:nvSpPr>
          <p:cNvPr id="26" name="object 29">
            <a:extLst>
              <a:ext uri="{FF2B5EF4-FFF2-40B4-BE49-F238E27FC236}">
                <a16:creationId xmlns:a16="http://schemas.microsoft.com/office/drawing/2014/main" id="{F2E5C808-1A43-4884-A99F-57BEC1B908F8}"/>
              </a:ext>
            </a:extLst>
          </p:cNvPr>
          <p:cNvSpPr txBox="1"/>
          <p:nvPr/>
        </p:nvSpPr>
        <p:spPr>
          <a:xfrm>
            <a:off x="5570000" y="2799611"/>
            <a:ext cx="1246754" cy="171201"/>
          </a:xfrm>
          <a:prstGeom prst="rect">
            <a:avLst/>
          </a:prstGeom>
        </p:spPr>
        <p:txBody>
          <a:bodyPr vert="horz" wrap="square" lIns="0" tIns="9525" rIns="0" bIns="0" rtlCol="0">
            <a:spAutoFit/>
          </a:bodyPr>
          <a:lstStyle/>
          <a:p>
            <a:pPr marL="9525" defTabSz="685800" fontAlgn="auto">
              <a:spcBef>
                <a:spcPts val="75"/>
              </a:spcBef>
              <a:spcAft>
                <a:spcPts val="0"/>
              </a:spcAft>
              <a:defRPr/>
            </a:pPr>
            <a:r>
              <a:rPr lang="fr-FR" sz="1050" kern="0" spc="-131" dirty="0">
                <a:solidFill>
                  <a:srgbClr val="00B0F0"/>
                </a:solidFill>
                <a:latin typeface="Trebuchet MS"/>
                <a:cs typeface="Trebuchet MS"/>
              </a:rPr>
              <a:t>Extrait de l’article 83</a:t>
            </a:r>
            <a:endParaRPr sz="1050" kern="0" dirty="0">
              <a:solidFill>
                <a:sysClr val="windowText" lastClr="000000"/>
              </a:solidFill>
              <a:latin typeface="Trebuchet MS"/>
              <a:cs typeface="Trebuchet MS"/>
            </a:endParaRPr>
          </a:p>
        </p:txBody>
      </p:sp>
      <p:sp>
        <p:nvSpPr>
          <p:cNvPr id="27" name="object 29">
            <a:extLst>
              <a:ext uri="{FF2B5EF4-FFF2-40B4-BE49-F238E27FC236}">
                <a16:creationId xmlns:a16="http://schemas.microsoft.com/office/drawing/2014/main" id="{0F4E5357-464C-4447-95CA-D0E0B7C1097D}"/>
              </a:ext>
            </a:extLst>
          </p:cNvPr>
          <p:cNvSpPr txBox="1"/>
          <p:nvPr/>
        </p:nvSpPr>
        <p:spPr>
          <a:xfrm>
            <a:off x="5570001" y="3926604"/>
            <a:ext cx="1132450" cy="171201"/>
          </a:xfrm>
          <a:prstGeom prst="rect">
            <a:avLst/>
          </a:prstGeom>
        </p:spPr>
        <p:txBody>
          <a:bodyPr vert="horz" wrap="square" lIns="0" tIns="9525" rIns="0" bIns="0" rtlCol="0">
            <a:spAutoFit/>
          </a:bodyPr>
          <a:lstStyle/>
          <a:p>
            <a:pPr marL="9525" defTabSz="685800" fontAlgn="auto">
              <a:spcBef>
                <a:spcPts val="75"/>
              </a:spcBef>
              <a:spcAft>
                <a:spcPts val="0"/>
              </a:spcAft>
              <a:defRPr/>
            </a:pPr>
            <a:r>
              <a:rPr lang="fr-FR" sz="1050" kern="0" spc="-131" dirty="0">
                <a:solidFill>
                  <a:srgbClr val="00B0F0"/>
                </a:solidFill>
                <a:latin typeface="Trebuchet MS"/>
                <a:cs typeface="Trebuchet MS"/>
              </a:rPr>
              <a:t>Extrait de l’article 85</a:t>
            </a:r>
            <a:endParaRPr sz="1050" kern="0" dirty="0">
              <a:solidFill>
                <a:sysClr val="windowText" lastClr="000000"/>
              </a:solidFill>
              <a:latin typeface="Trebuchet MS"/>
              <a:cs typeface="Trebuchet MS"/>
            </a:endParaRPr>
          </a:p>
        </p:txBody>
      </p:sp>
      <p:sp>
        <p:nvSpPr>
          <p:cNvPr id="28" name="object 22">
            <a:extLst>
              <a:ext uri="{FF2B5EF4-FFF2-40B4-BE49-F238E27FC236}">
                <a16:creationId xmlns:a16="http://schemas.microsoft.com/office/drawing/2014/main" id="{8CBC5FCE-24DA-4A54-B094-F1850A2EDC43}"/>
              </a:ext>
            </a:extLst>
          </p:cNvPr>
          <p:cNvSpPr txBox="1"/>
          <p:nvPr/>
        </p:nvSpPr>
        <p:spPr>
          <a:xfrm>
            <a:off x="5570003" y="1851427"/>
            <a:ext cx="2788661" cy="951927"/>
          </a:xfrm>
          <a:prstGeom prst="rect">
            <a:avLst/>
          </a:prstGeom>
        </p:spPr>
        <p:txBody>
          <a:bodyPr vert="horz" wrap="square" lIns="0" tIns="9525" rIns="0" bIns="0" rtlCol="0">
            <a:spAutoFit/>
          </a:bodyPr>
          <a:lstStyle/>
          <a:p>
            <a:pPr algn="just" defTabSz="685800" fontAlgn="auto">
              <a:lnSpc>
                <a:spcPct val="115000"/>
              </a:lnSpc>
              <a:spcBef>
                <a:spcPts val="0"/>
              </a:spcBef>
              <a:spcAft>
                <a:spcPts val="0"/>
              </a:spcAft>
              <a:defRPr/>
            </a:pPr>
            <a:r>
              <a:rPr lang="fr-FR" sz="900" kern="0" spc="-53" dirty="0">
                <a:solidFill>
                  <a:srgbClr val="002060"/>
                </a:solidFill>
                <a:latin typeface="Trebuchet MS"/>
                <a:cs typeface="+mn-cs"/>
              </a:rPr>
              <a:t>« </a:t>
            </a:r>
            <a:r>
              <a:rPr lang="fr-FR" sz="900" kern="0" dirty="0">
                <a:solidFill>
                  <a:srgbClr val="002060"/>
                </a:solidFill>
                <a:latin typeface="Trebuchet MS"/>
                <a:cs typeface="+mn-cs"/>
              </a:rPr>
              <a:t>Dans le cadre de la coopération internationale, la région peut conclure des conventions avec des acteurs en dehors du Royaume et recevoir des financements dans le même cadre après l’accord des autorités publiques conformément aux lois et règlements en vigueur ».</a:t>
            </a:r>
          </a:p>
        </p:txBody>
      </p:sp>
      <p:sp>
        <p:nvSpPr>
          <p:cNvPr id="29" name="object 22">
            <a:extLst>
              <a:ext uri="{FF2B5EF4-FFF2-40B4-BE49-F238E27FC236}">
                <a16:creationId xmlns:a16="http://schemas.microsoft.com/office/drawing/2014/main" id="{DC110875-F3FF-4F86-9469-1E686B501566}"/>
              </a:ext>
            </a:extLst>
          </p:cNvPr>
          <p:cNvSpPr txBox="1"/>
          <p:nvPr/>
        </p:nvSpPr>
        <p:spPr>
          <a:xfrm>
            <a:off x="5566340" y="3085989"/>
            <a:ext cx="2788661" cy="840615"/>
          </a:xfrm>
          <a:prstGeom prst="rect">
            <a:avLst/>
          </a:prstGeom>
        </p:spPr>
        <p:txBody>
          <a:bodyPr vert="horz" wrap="square" lIns="0" tIns="9525" rIns="0" bIns="0" rtlCol="0">
            <a:spAutoFit/>
          </a:bodyPr>
          <a:lstStyle/>
          <a:p>
            <a:pPr marL="9525" algn="just" defTabSz="685800" fontAlgn="auto">
              <a:spcBef>
                <a:spcPts val="75"/>
              </a:spcBef>
              <a:spcAft>
                <a:spcPts val="0"/>
              </a:spcAft>
              <a:tabLst>
                <a:tab pos="594360" algn="l"/>
                <a:tab pos="1801178" algn="l"/>
              </a:tabLst>
              <a:defRPr/>
            </a:pPr>
            <a:r>
              <a:rPr lang="fr-FR" sz="900" kern="0" dirty="0">
                <a:solidFill>
                  <a:srgbClr val="002060"/>
                </a:solidFill>
                <a:latin typeface="Trebuchet MS"/>
                <a:cs typeface="+mn-cs"/>
              </a:rPr>
              <a:t>« Dans le cadre de la coopération internationale, la préfecture ou la province peut conclure des conventions avec des acteurs en dehors du Royaume et recevoir des financements dans le même cadre après l’accord des autorités publiques conformément aux lois et règlements en vigueur ».</a:t>
            </a:r>
            <a:endParaRPr sz="900" kern="0" dirty="0">
              <a:solidFill>
                <a:srgbClr val="002060"/>
              </a:solidFill>
              <a:latin typeface="Trebuchet MS"/>
              <a:cs typeface="+mn-cs"/>
            </a:endParaRPr>
          </a:p>
        </p:txBody>
      </p:sp>
    </p:spTree>
    <p:extLst>
      <p:ext uri="{BB962C8B-B14F-4D97-AF65-F5344CB8AC3E}">
        <p14:creationId xmlns:p14="http://schemas.microsoft.com/office/powerpoint/2010/main" val="232953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 de texte 7"/>
          <p:cNvSpPr txBox="1">
            <a:spLocks noChangeArrowheads="1"/>
          </p:cNvSpPr>
          <p:nvPr/>
        </p:nvSpPr>
        <p:spPr bwMode="auto">
          <a:xfrm>
            <a:off x="1258888" y="6599238"/>
            <a:ext cx="7489825" cy="214312"/>
          </a:xfrm>
          <a:prstGeom prst="rect">
            <a:avLst/>
          </a:prstGeom>
          <a:noFill/>
          <a:ln w="6350">
            <a:noFill/>
            <a:miter lim="800000"/>
            <a:headEnd/>
            <a:tailEnd/>
          </a:ln>
        </p:spPr>
        <p:txBody>
          <a:bodyPr/>
          <a:lstStyle/>
          <a:p>
            <a:pPr algn="ctr" rtl="1">
              <a:defRPr/>
            </a:pPr>
            <a:r>
              <a:rPr lang="ar-MA" sz="1200" b="1" dirty="0">
                <a:solidFill>
                  <a:schemeClr val="tx1">
                    <a:lumMod val="50000"/>
                    <a:lumOff val="50000"/>
                  </a:schemeClr>
                </a:solidFill>
                <a:latin typeface="Sakkal Majalla" panose="02000000000000000000" pitchFamily="2" charset="-78"/>
                <a:ea typeface="Arial" pitchFamily="34" charset="0"/>
                <a:cs typeface="Sakkal Majalla" panose="02000000000000000000" pitchFamily="2" charset="-78"/>
              </a:rPr>
              <a:t>المديرية العامة للجماعات المحلية /  مديرية الشؤون القانونية والدراسات والتوثيق والتعاون</a:t>
            </a:r>
            <a:endParaRPr lang="fr-FR" sz="1200" dirty="0">
              <a:solidFill>
                <a:schemeClr val="tx1">
                  <a:lumMod val="50000"/>
                  <a:lumOff val="50000"/>
                </a:schemeClr>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32040" y="1556792"/>
            <a:ext cx="3829050" cy="1077218"/>
          </a:xfrm>
          <a:prstGeom prst="rect">
            <a:avLst/>
          </a:prstGeom>
        </p:spPr>
        <p:txBody>
          <a:bodyPr>
            <a:spAutoFit/>
          </a:bodyPr>
          <a:lstStyle/>
          <a:p>
            <a:pPr eaLnBrk="1" hangingPunct="1">
              <a:buClr>
                <a:schemeClr val="bg1">
                  <a:lumMod val="10000"/>
                </a:schemeClr>
              </a:buClr>
              <a:defRPr/>
            </a:pPr>
            <a:r>
              <a:rPr lang="fr-FR" sz="3200" b="1" i="1" dirty="0">
                <a:solidFill>
                  <a:srgbClr val="180C00"/>
                </a:solidFill>
                <a:latin typeface="Candara" panose="020E0502030303020204" pitchFamily="34" charset="0"/>
              </a:rPr>
              <a:t>La coopération décentralisée interne</a:t>
            </a:r>
            <a:endParaRPr lang="fr-FR" sz="3200" b="1" i="1" dirty="0">
              <a:latin typeface="Candara" panose="020E0502030303020204" pitchFamily="34" charset="0"/>
            </a:endParaRPr>
          </a:p>
        </p:txBody>
      </p:sp>
      <p:sp>
        <p:nvSpPr>
          <p:cNvPr id="12" name="Rectangle 11"/>
          <p:cNvSpPr/>
          <p:nvPr/>
        </p:nvSpPr>
        <p:spPr>
          <a:xfrm flipH="1">
            <a:off x="4814887" y="1412776"/>
            <a:ext cx="45719" cy="1439788"/>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8198" name="Espace réservé du numéro de diapositive 3"/>
          <p:cNvSpPr txBox="1">
            <a:spLocks/>
          </p:cNvSpPr>
          <p:nvPr/>
        </p:nvSpPr>
        <p:spPr bwMode="auto">
          <a:xfrm>
            <a:off x="539750" y="6448425"/>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nSpc>
                <a:spcPct val="100000"/>
              </a:lnSpc>
              <a:spcBef>
                <a:spcPct val="0"/>
              </a:spcBef>
              <a:buFontTx/>
              <a:buNone/>
            </a:pPr>
            <a:fld id="{74503DF0-2A6A-45E3-8847-D11776FD891B}" type="slidenum">
              <a:rPr lang="fr-FR" altLang="fr-FR" sz="1600">
                <a:solidFill>
                  <a:srgbClr val="103A1A"/>
                </a:solidFill>
                <a:latin typeface="Arial" pitchFamily="34" charset="0"/>
              </a:rPr>
              <a:pPr>
                <a:lnSpc>
                  <a:spcPct val="100000"/>
                </a:lnSpc>
                <a:spcBef>
                  <a:spcPct val="0"/>
                </a:spcBef>
                <a:buFontTx/>
                <a:buNone/>
              </a:pPr>
              <a:t>6</a:t>
            </a:fld>
            <a:endParaRPr lang="fr-FR" altLang="fr-FR" sz="1600">
              <a:solidFill>
                <a:srgbClr val="103A1A"/>
              </a:solidFill>
              <a:latin typeface="Arial" pitchFamily="34" charset="0"/>
            </a:endParaRPr>
          </a:p>
        </p:txBody>
      </p:sp>
      <p:sp>
        <p:nvSpPr>
          <p:cNvPr id="9" name="Oval 467"/>
          <p:cNvSpPr/>
          <p:nvPr/>
        </p:nvSpPr>
        <p:spPr>
          <a:xfrm>
            <a:off x="3779912" y="1412776"/>
            <a:ext cx="1080000" cy="1080000"/>
          </a:xfrm>
          <a:prstGeom prst="ellipse">
            <a:avLst/>
          </a:prstGeom>
          <a:solidFill>
            <a:schemeClr val="accent6">
              <a:lumMod val="75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1</a:t>
            </a:r>
            <a:r>
              <a:rPr lang="fr-F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sym typeface="Wingdings"/>
              </a:rPr>
              <a:t>°</a:t>
            </a:r>
            <a:endParaRPr lang="fr-FR"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Calibri"/>
              <a:cs typeface="Arial"/>
            </a:endParaRPr>
          </a:p>
        </p:txBody>
      </p:sp>
      <p:sp>
        <p:nvSpPr>
          <p:cNvPr id="2" name="Rectangle 1"/>
          <p:cNvSpPr/>
          <p:nvPr/>
        </p:nvSpPr>
        <p:spPr>
          <a:xfrm>
            <a:off x="1547664" y="3199616"/>
            <a:ext cx="5760640" cy="3000821"/>
          </a:xfrm>
          <a:prstGeom prst="rect">
            <a:avLst/>
          </a:prstGeom>
        </p:spPr>
        <p:txBody>
          <a:bodyPr wrap="square">
            <a:spAutoFit/>
          </a:bodyPr>
          <a:lstStyle/>
          <a:p>
            <a:pPr algn="just" eaLnBrk="1" hangingPunct="1">
              <a:spcAft>
                <a:spcPts val="1200"/>
              </a:spcAft>
              <a:buFont typeface="Wingdings" pitchFamily="2" charset="2"/>
              <a:buNone/>
              <a:defRPr/>
            </a:pPr>
            <a:r>
              <a:rPr lang="fr-FR" sz="1800" i="1" dirty="0">
                <a:solidFill>
                  <a:srgbClr val="180C00"/>
                </a:solidFill>
                <a:latin typeface="Candara" panose="020E0502030303020204" pitchFamily="34" charset="0"/>
              </a:rPr>
              <a:t>En entend par </a:t>
            </a:r>
            <a:r>
              <a:rPr lang="fr-FR" sz="1800" b="1" i="1" dirty="0">
                <a:solidFill>
                  <a:srgbClr val="180C00"/>
                </a:solidFill>
                <a:latin typeface="Candara" panose="020E0502030303020204" pitchFamily="34" charset="0"/>
              </a:rPr>
              <a:t>« coopération décentralisée interne » </a:t>
            </a:r>
            <a:r>
              <a:rPr lang="fr-FR" sz="1800" i="1" dirty="0">
                <a:solidFill>
                  <a:srgbClr val="180C00"/>
                </a:solidFill>
                <a:latin typeface="Candara" panose="020E0502030303020204" pitchFamily="34" charset="0"/>
              </a:rPr>
              <a:t>les actes de coopération que les CT sont autorisées à contracter entre elles ou avec d’autres personnes morales de droit</a:t>
            </a:r>
            <a:r>
              <a:rPr lang="fr-FR" sz="1800" b="1" i="1" dirty="0">
                <a:solidFill>
                  <a:srgbClr val="180C00"/>
                </a:solidFill>
                <a:latin typeface="Candara" panose="020E0502030303020204" pitchFamily="34" charset="0"/>
              </a:rPr>
              <a:t> </a:t>
            </a:r>
            <a:r>
              <a:rPr lang="fr-FR" sz="1800" i="1" dirty="0">
                <a:solidFill>
                  <a:srgbClr val="180C00"/>
                </a:solidFill>
                <a:latin typeface="Candara" panose="020E0502030303020204" pitchFamily="34" charset="0"/>
              </a:rPr>
              <a:t>public ou privé au </a:t>
            </a:r>
            <a:r>
              <a:rPr lang="fr-FR" sz="1800" b="1" i="1" dirty="0">
                <a:solidFill>
                  <a:srgbClr val="180C00"/>
                </a:solidFill>
                <a:latin typeface="Candara" panose="020E0502030303020204" pitchFamily="34" charset="0"/>
              </a:rPr>
              <a:t>niveau national </a:t>
            </a:r>
            <a:r>
              <a:rPr lang="fr-FR" sz="1800" i="1" dirty="0">
                <a:solidFill>
                  <a:srgbClr val="180C00"/>
                </a:solidFill>
                <a:latin typeface="Candara" panose="020E0502030303020204" pitchFamily="34" charset="0"/>
              </a:rPr>
              <a:t>;</a:t>
            </a:r>
          </a:p>
          <a:p>
            <a:pPr algn="just" eaLnBrk="1" hangingPunct="1">
              <a:spcAft>
                <a:spcPts val="1200"/>
              </a:spcAft>
              <a:buFont typeface="Wingdings" pitchFamily="2" charset="2"/>
              <a:buNone/>
              <a:defRPr/>
            </a:pPr>
            <a:r>
              <a:rPr lang="fr-FR" sz="1800" i="1" dirty="0">
                <a:solidFill>
                  <a:srgbClr val="180C00"/>
                </a:solidFill>
                <a:latin typeface="Candara" panose="020E0502030303020204" pitchFamily="34" charset="0"/>
              </a:rPr>
              <a:t>Elle prend les formes suivantes :</a:t>
            </a:r>
          </a:p>
          <a:p>
            <a:pPr marL="1077913" indent="-285750" algn="just" eaLnBrk="1" hangingPunct="1">
              <a:spcBef>
                <a:spcPts val="600"/>
              </a:spcBef>
              <a:spcAft>
                <a:spcPts val="600"/>
              </a:spcAft>
              <a:buClr>
                <a:schemeClr val="tx1">
                  <a:lumMod val="90000"/>
                  <a:lumOff val="10000"/>
                </a:schemeClr>
              </a:buClr>
              <a:buFont typeface="Wingdings" panose="05000000000000000000" pitchFamily="2" charset="2"/>
              <a:buChar char="§"/>
              <a:defRPr/>
            </a:pPr>
            <a:r>
              <a:rPr lang="fr-FR" sz="1800" i="1" dirty="0">
                <a:solidFill>
                  <a:srgbClr val="180C00"/>
                </a:solidFill>
                <a:latin typeface="Candara" panose="020E0502030303020204" pitchFamily="34" charset="0"/>
              </a:rPr>
              <a:t>Formes personnalisées ;</a:t>
            </a:r>
          </a:p>
          <a:p>
            <a:pPr marL="1077913" indent="-285750" algn="just" eaLnBrk="1" hangingPunct="1">
              <a:spcBef>
                <a:spcPts val="600"/>
              </a:spcBef>
              <a:spcAft>
                <a:spcPts val="600"/>
              </a:spcAft>
              <a:buClr>
                <a:schemeClr val="tx1">
                  <a:lumMod val="90000"/>
                  <a:lumOff val="10000"/>
                </a:schemeClr>
              </a:buClr>
              <a:buFont typeface="Wingdings" panose="05000000000000000000" pitchFamily="2" charset="2"/>
              <a:buChar char="§"/>
              <a:defRPr/>
            </a:pPr>
            <a:r>
              <a:rPr lang="fr-FR" sz="1800" i="1" dirty="0">
                <a:solidFill>
                  <a:srgbClr val="180C00"/>
                </a:solidFill>
                <a:latin typeface="Candara" panose="020E0502030303020204" pitchFamily="34" charset="0"/>
              </a:rPr>
              <a:t>Formes non personnalisées ;</a:t>
            </a:r>
          </a:p>
          <a:p>
            <a:pPr marL="1077913" indent="-285750" algn="just" eaLnBrk="1" hangingPunct="1">
              <a:spcBef>
                <a:spcPts val="600"/>
              </a:spcBef>
              <a:spcAft>
                <a:spcPts val="600"/>
              </a:spcAft>
              <a:buClr>
                <a:schemeClr val="tx1">
                  <a:lumMod val="90000"/>
                  <a:lumOff val="10000"/>
                </a:schemeClr>
              </a:buClr>
              <a:buFont typeface="Wingdings" panose="05000000000000000000" pitchFamily="2" charset="2"/>
              <a:buChar char="§"/>
              <a:defRPr/>
            </a:pPr>
            <a:r>
              <a:rPr lang="fr-FR" sz="1800" i="1" dirty="0">
                <a:solidFill>
                  <a:srgbClr val="180C00"/>
                </a:solidFill>
                <a:latin typeface="Candara" panose="020E0502030303020204" pitchFamily="34" charset="0"/>
              </a:rPr>
              <a:t>Création d’associations d’élus ou de CT.</a:t>
            </a:r>
          </a:p>
        </p:txBody>
      </p:sp>
      <p:sp>
        <p:nvSpPr>
          <p:cNvPr id="10"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6</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92497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 de texte 7"/>
          <p:cNvSpPr txBox="1">
            <a:spLocks noChangeArrowheads="1"/>
          </p:cNvSpPr>
          <p:nvPr/>
        </p:nvSpPr>
        <p:spPr bwMode="auto">
          <a:xfrm>
            <a:off x="1258888" y="6599238"/>
            <a:ext cx="7489825" cy="214312"/>
          </a:xfrm>
          <a:prstGeom prst="rect">
            <a:avLst/>
          </a:prstGeom>
          <a:noFill/>
          <a:ln w="6350">
            <a:noFill/>
            <a:miter lim="800000"/>
            <a:headEnd/>
            <a:tailEnd/>
          </a:ln>
        </p:spPr>
        <p:txBody>
          <a:bodyPr/>
          <a:lstStyle/>
          <a:p>
            <a:pPr algn="ctr" rtl="1">
              <a:defRPr/>
            </a:pPr>
            <a:r>
              <a:rPr lang="ar-MA" sz="1200" b="1" dirty="0">
                <a:solidFill>
                  <a:schemeClr val="tx1">
                    <a:lumMod val="50000"/>
                    <a:lumOff val="50000"/>
                  </a:schemeClr>
                </a:solidFill>
                <a:latin typeface="Sakkal Majalla" panose="02000000000000000000" pitchFamily="2" charset="-78"/>
                <a:ea typeface="Arial" pitchFamily="34" charset="0"/>
                <a:cs typeface="Sakkal Majalla" panose="02000000000000000000" pitchFamily="2" charset="-78"/>
              </a:rPr>
              <a:t>المديرية العامة للجماعات المحلية /  مديرية الشؤون القانونية والدراسات والتوثيق والتعاون</a:t>
            </a:r>
            <a:endParaRPr lang="fr-FR" sz="1200" dirty="0">
              <a:solidFill>
                <a:schemeClr val="tx1">
                  <a:lumMod val="50000"/>
                  <a:lumOff val="50000"/>
                </a:schemeClr>
              </a:solidFill>
              <a:latin typeface="Sakkal Majalla" panose="02000000000000000000" pitchFamily="2" charset="-78"/>
              <a:cs typeface="Sakkal Majalla" panose="02000000000000000000" pitchFamily="2" charset="-78"/>
            </a:endParaRPr>
          </a:p>
        </p:txBody>
      </p:sp>
      <p:sp>
        <p:nvSpPr>
          <p:cNvPr id="11" name="Rectangle 10"/>
          <p:cNvSpPr/>
          <p:nvPr/>
        </p:nvSpPr>
        <p:spPr>
          <a:xfrm>
            <a:off x="4932040" y="2060848"/>
            <a:ext cx="3829050" cy="1200329"/>
          </a:xfrm>
          <a:prstGeom prst="rect">
            <a:avLst/>
          </a:prstGeom>
        </p:spPr>
        <p:txBody>
          <a:bodyPr>
            <a:spAutoFit/>
          </a:bodyPr>
          <a:lstStyle/>
          <a:p>
            <a:pPr eaLnBrk="1" hangingPunct="1">
              <a:buClr>
                <a:schemeClr val="bg1">
                  <a:lumMod val="10000"/>
                </a:schemeClr>
              </a:buClr>
              <a:defRPr/>
            </a:pPr>
            <a:r>
              <a:rPr lang="fr-FR" b="1" i="1" dirty="0">
                <a:solidFill>
                  <a:schemeClr val="accent1">
                    <a:lumMod val="50000"/>
                  </a:schemeClr>
                </a:solidFill>
                <a:latin typeface="Candara" panose="020E0502030303020204" pitchFamily="34" charset="0"/>
              </a:rPr>
              <a:t>Les Formes personnalisées de la coopération décentralisée</a:t>
            </a:r>
          </a:p>
        </p:txBody>
      </p:sp>
      <p:sp>
        <p:nvSpPr>
          <p:cNvPr id="12" name="Rectangle 11"/>
          <p:cNvSpPr/>
          <p:nvPr/>
        </p:nvSpPr>
        <p:spPr>
          <a:xfrm flipH="1">
            <a:off x="4814888" y="2132658"/>
            <a:ext cx="46037" cy="1223962"/>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defRPr/>
            </a:pPr>
            <a:endParaRPr lang="fr-FR" sz="2400"/>
          </a:p>
        </p:txBody>
      </p:sp>
      <p:sp>
        <p:nvSpPr>
          <p:cNvPr id="8198" name="Espace réservé du numéro de diapositive 3"/>
          <p:cNvSpPr txBox="1">
            <a:spLocks/>
          </p:cNvSpPr>
          <p:nvPr/>
        </p:nvSpPr>
        <p:spPr bwMode="auto">
          <a:xfrm>
            <a:off x="539750" y="6448425"/>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nSpc>
                <a:spcPct val="100000"/>
              </a:lnSpc>
              <a:spcBef>
                <a:spcPct val="0"/>
              </a:spcBef>
              <a:buFontTx/>
              <a:buNone/>
            </a:pPr>
            <a:fld id="{74503DF0-2A6A-45E3-8847-D11776FD891B}" type="slidenum">
              <a:rPr lang="fr-FR" altLang="fr-FR" sz="1600">
                <a:solidFill>
                  <a:srgbClr val="103A1A"/>
                </a:solidFill>
                <a:latin typeface="Arial" pitchFamily="34" charset="0"/>
              </a:rPr>
              <a:pPr>
                <a:lnSpc>
                  <a:spcPct val="100000"/>
                </a:lnSpc>
                <a:spcBef>
                  <a:spcPct val="0"/>
                </a:spcBef>
                <a:buFontTx/>
                <a:buNone/>
              </a:pPr>
              <a:t>7</a:t>
            </a:fld>
            <a:endParaRPr lang="fr-FR" altLang="fr-FR" sz="1600">
              <a:solidFill>
                <a:srgbClr val="103A1A"/>
              </a:solidFill>
              <a:latin typeface="Arial" pitchFamily="34" charset="0"/>
            </a:endParaRPr>
          </a:p>
        </p:txBody>
      </p:sp>
      <p:sp>
        <p:nvSpPr>
          <p:cNvPr id="9" name="Oval 467"/>
          <p:cNvSpPr/>
          <p:nvPr/>
        </p:nvSpPr>
        <p:spPr>
          <a:xfrm>
            <a:off x="3995936" y="2204864"/>
            <a:ext cx="828000" cy="828000"/>
          </a:xfrm>
          <a:prstGeom prst="ellipse">
            <a:avLst/>
          </a:prstGeom>
          <a:solidFill>
            <a:schemeClr val="accent2">
              <a:lumMod val="50000"/>
            </a:schemeClr>
          </a:solidFill>
          <a:ln>
            <a:solidFill>
              <a:schemeClr val="bg2">
                <a:lumMod val="50000"/>
              </a:schemeClr>
            </a:solidFill>
          </a:ln>
          <a:effectLst>
            <a:innerShdw blurRad="63500" dist="50800" dir="8100000">
              <a:prstClr val="black">
                <a:alpha val="50000"/>
              </a:prstClr>
            </a:innerShdw>
          </a:effectLst>
          <a:scene3d>
            <a:camera prst="perspectiveHeroicExtremeRightFacing"/>
            <a:lightRig rig="glow" dir="t">
              <a:rot lat="0" lon="0" rev="6360000"/>
            </a:lightRig>
          </a:scene3d>
          <a:sp3d contourW="1000" prstMaterial="dkEdge">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ct val="115000"/>
              </a:lnSpc>
              <a:spcAft>
                <a:spcPts val="1000"/>
              </a:spcAft>
              <a:defRPr/>
            </a:pPr>
            <a:r>
              <a:rPr lang="fr-FR"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sym typeface="Wingdings"/>
              </a:rPr>
              <a:t></a:t>
            </a:r>
            <a:endParaRPr lang="fr-FR"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50000"/>
                </a:schemeClr>
              </a:solidFill>
              <a:effectLst>
                <a:outerShdw blurRad="50800" dist="40000" dir="5400000" algn="tl" rotWithShape="0">
                  <a:srgbClr val="000000">
                    <a:shade val="5000"/>
                    <a:satMod val="120000"/>
                    <a:alpha val="33000"/>
                  </a:srgbClr>
                </a:outerShdw>
              </a:effectLst>
              <a:ea typeface="Calibri"/>
              <a:cs typeface="Arial"/>
            </a:endParaRPr>
          </a:p>
        </p:txBody>
      </p:sp>
      <p:sp>
        <p:nvSpPr>
          <p:cNvPr id="2" name="Rectangle 1"/>
          <p:cNvSpPr/>
          <p:nvPr/>
        </p:nvSpPr>
        <p:spPr>
          <a:xfrm>
            <a:off x="1403648" y="3814008"/>
            <a:ext cx="6120680" cy="1631216"/>
          </a:xfrm>
          <a:prstGeom prst="rect">
            <a:avLst/>
          </a:prstGeom>
        </p:spPr>
        <p:txBody>
          <a:bodyPr wrap="square">
            <a:spAutoFit/>
          </a:bodyPr>
          <a:lstStyle/>
          <a:p>
            <a:pPr algn="just" eaLnBrk="1" hangingPunct="1">
              <a:buClr>
                <a:schemeClr val="accent1"/>
              </a:buClr>
              <a:buFont typeface="Wingdings" pitchFamily="2" charset="2"/>
              <a:buNone/>
              <a:defRPr/>
            </a:pPr>
            <a:r>
              <a:rPr lang="fr-FR" sz="1800" b="1" i="1" dirty="0">
                <a:solidFill>
                  <a:srgbClr val="180C00"/>
                </a:solidFill>
                <a:latin typeface="Candara" panose="020E0502030303020204" pitchFamily="34" charset="0"/>
              </a:rPr>
              <a:t>Les Formes </a:t>
            </a:r>
            <a:r>
              <a:rPr lang="fr-FR" sz="1800" b="1" i="1" dirty="0">
                <a:solidFill>
                  <a:srgbClr val="0307BD"/>
                </a:solidFill>
                <a:latin typeface="Candara" panose="020E0502030303020204" pitchFamily="34" charset="0"/>
              </a:rPr>
              <a:t>personnalisées</a:t>
            </a:r>
            <a:r>
              <a:rPr lang="fr-FR" sz="1800" i="1" dirty="0">
                <a:solidFill>
                  <a:srgbClr val="0307BD"/>
                </a:solidFill>
                <a:latin typeface="Candara" panose="020E0502030303020204" pitchFamily="34" charset="0"/>
              </a:rPr>
              <a:t> </a:t>
            </a:r>
            <a:r>
              <a:rPr lang="fr-FR" sz="1800" b="1" i="1" dirty="0">
                <a:solidFill>
                  <a:srgbClr val="180C00"/>
                </a:solidFill>
                <a:latin typeface="Candara" panose="020E0502030303020204" pitchFamily="34" charset="0"/>
              </a:rPr>
              <a:t>de la coopération décentralisée interne </a:t>
            </a:r>
            <a:r>
              <a:rPr lang="fr-FR" sz="1800" i="1" dirty="0">
                <a:solidFill>
                  <a:srgbClr val="180C00"/>
                </a:solidFill>
                <a:latin typeface="Candara" panose="020E0502030303020204" pitchFamily="34" charset="0"/>
              </a:rPr>
              <a:t>implique : </a:t>
            </a:r>
          </a:p>
          <a:p>
            <a:pPr marL="803275" indent="-285750" algn="just" eaLnBrk="1" hangingPunct="1">
              <a:spcBef>
                <a:spcPts val="1200"/>
              </a:spcBef>
              <a:buClr>
                <a:srgbClr val="C00000"/>
              </a:buClr>
              <a:buFont typeface="Wingdings 3" panose="05040102010807070707" pitchFamily="18" charset="2"/>
              <a:buChar char=""/>
              <a:defRPr/>
            </a:pPr>
            <a:r>
              <a:rPr lang="fr-FR" sz="1800" i="1" dirty="0">
                <a:solidFill>
                  <a:srgbClr val="180C00"/>
                </a:solidFill>
                <a:latin typeface="Candara" panose="020E0502030303020204" pitchFamily="34" charset="0"/>
              </a:rPr>
              <a:t>la création de nouvelles personnes morales de droit public ou privé, distinctes des Collectivités Territoriales qui les composent)</a:t>
            </a:r>
            <a:endParaRPr lang="fr-FR" sz="1800" dirty="0">
              <a:solidFill>
                <a:srgbClr val="180C00"/>
              </a:solidFill>
            </a:endParaRPr>
          </a:p>
        </p:txBody>
      </p:sp>
      <p:sp>
        <p:nvSpPr>
          <p:cNvPr id="8"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7</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39776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764704"/>
            <a:ext cx="7344816" cy="5347618"/>
          </a:xfrm>
          <a:prstGeom prst="rect">
            <a:avLst/>
          </a:prstGeom>
        </p:spPr>
        <p:txBody>
          <a:bodyPr wrap="square">
            <a:spAutoFit/>
          </a:bodyPr>
          <a:lstStyle/>
          <a:p>
            <a:pPr marL="342900" indent="-342900" algn="just">
              <a:spcBef>
                <a:spcPts val="1200"/>
              </a:spcBef>
              <a:spcAft>
                <a:spcPts val="1200"/>
              </a:spcAft>
              <a:buClr>
                <a:schemeClr val="tx2">
                  <a:lumMod val="50000"/>
                </a:schemeClr>
              </a:buClr>
              <a:buSzPct val="90000"/>
              <a:buFont typeface="Wingdings" panose="05000000000000000000" pitchFamily="2" charset="2"/>
              <a:buChar char="è"/>
              <a:defRPr/>
            </a:pPr>
            <a:r>
              <a:rPr lang="fr-FR" altLang="fr-FR" sz="1800" b="1" i="1" dirty="0">
                <a:solidFill>
                  <a:schemeClr val="bg1">
                    <a:lumMod val="10000"/>
                  </a:schemeClr>
                </a:solidFill>
                <a:latin typeface="Candara" panose="020E0502030303020204" pitchFamily="34" charset="0"/>
                <a:cs typeface="Sakkal Majalla" panose="02000000000000000000" pitchFamily="2" charset="-78"/>
              </a:rPr>
              <a:t>Les lois organiques relatives aux CT permettent aux CT de recourir à trois (03) mécanismes de coopération et de partenariat personnalisé :</a:t>
            </a:r>
          </a:p>
          <a:p>
            <a:pPr marL="285750" indent="-285750" algn="just">
              <a:spcBef>
                <a:spcPts val="2400"/>
              </a:spcBef>
              <a:spcAft>
                <a:spcPts val="600"/>
              </a:spcAft>
              <a:buClr>
                <a:srgbClr val="0307BD"/>
              </a:buClr>
              <a:buSzPct val="90000"/>
              <a:buFont typeface="Wingdings" panose="05000000000000000000" pitchFamily="2" charset="2"/>
              <a:buChar char="v"/>
              <a:defRPr/>
            </a:pPr>
            <a:r>
              <a:rPr lang="fr-FR" altLang="fr-FR" sz="1800" b="1" i="1" dirty="0">
                <a:latin typeface="Candara" panose="020E0502030303020204" pitchFamily="34" charset="0"/>
              </a:rPr>
              <a:t>Pour les Communes :</a:t>
            </a:r>
            <a:endParaRPr lang="fr-FR" sz="1800" b="1" i="1" dirty="0">
              <a:latin typeface="Candara" panose="020E0502030303020204" pitchFamily="34" charset="0"/>
            </a:endParaRPr>
          </a:p>
          <a:p>
            <a:pPr marL="1074738" indent="-247650" algn="just">
              <a:spcBef>
                <a:spcPts val="300"/>
              </a:spcBef>
              <a:spcAft>
                <a:spcPts val="300"/>
              </a:spcAft>
              <a:buClr>
                <a:schemeClr val="tx1">
                  <a:lumMod val="95000"/>
                  <a:lumOff val="5000"/>
                </a:schemeClr>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Etablissements de Coopération Intercommunale ;</a:t>
            </a:r>
          </a:p>
          <a:p>
            <a:pPr marL="1074738" indent="-247650" algn="just">
              <a:spcBef>
                <a:spcPts val="300"/>
              </a:spcBef>
              <a:spcAft>
                <a:spcPts val="300"/>
              </a:spcAft>
              <a:buClr>
                <a:schemeClr val="tx1">
                  <a:lumMod val="95000"/>
                  <a:lumOff val="5000"/>
                </a:schemeClr>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Groupements des Collectivités Territoriales  ;</a:t>
            </a:r>
            <a:endParaRPr lang="fr-FR" altLang="fr-FR" sz="1600" i="1" dirty="0">
              <a:solidFill>
                <a:srgbClr val="180C00"/>
              </a:solidFill>
              <a:latin typeface="Candara" panose="020E0502030303020204" pitchFamily="34" charset="0"/>
            </a:endParaRPr>
          </a:p>
          <a:p>
            <a:pPr marL="1074738" indent="-247650" algn="just">
              <a:spcBef>
                <a:spcPts val="300"/>
              </a:spcBef>
              <a:spcAft>
                <a:spcPts val="300"/>
              </a:spcAft>
              <a:buClr>
                <a:schemeClr val="tx1">
                  <a:lumMod val="95000"/>
                  <a:lumOff val="5000"/>
                </a:schemeClr>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Sociétés de Développement Local.</a:t>
            </a:r>
            <a:endParaRPr lang="fr-FR" sz="1600" i="1" dirty="0">
              <a:latin typeface="Candara" panose="020E0502030303020204" pitchFamily="34" charset="0"/>
            </a:endParaRPr>
          </a:p>
          <a:p>
            <a:pPr marL="285750" indent="-285750" algn="just">
              <a:spcBef>
                <a:spcPts val="1200"/>
              </a:spcBef>
              <a:spcAft>
                <a:spcPts val="600"/>
              </a:spcAft>
              <a:buClr>
                <a:srgbClr val="0307BD"/>
              </a:buClr>
              <a:buSzPct val="90000"/>
              <a:buFont typeface="Wingdings" panose="05000000000000000000" pitchFamily="2" charset="2"/>
              <a:buChar char="v"/>
              <a:defRPr/>
            </a:pPr>
            <a:r>
              <a:rPr lang="fr-FR" altLang="fr-FR" sz="1800" b="1" i="1" dirty="0">
                <a:latin typeface="Candara" panose="020E0502030303020204" pitchFamily="34" charset="0"/>
              </a:rPr>
              <a:t>Pour les Préfectures et Provinces :</a:t>
            </a:r>
          </a:p>
          <a:p>
            <a:pPr marL="1076325" indent="-274638"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Groupements de Préfectures ou de Provinces  ;</a:t>
            </a:r>
            <a:r>
              <a:rPr lang="fr-FR" altLang="fr-FR" sz="1600" i="1" dirty="0">
                <a:solidFill>
                  <a:srgbClr val="180C00"/>
                </a:solidFill>
                <a:latin typeface="Candara" panose="020E0502030303020204" pitchFamily="34" charset="0"/>
              </a:rPr>
              <a:t>	</a:t>
            </a:r>
          </a:p>
          <a:p>
            <a:pPr marL="1076325" indent="-274638"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Groupements des Collectivités Territoriales ;</a:t>
            </a:r>
            <a:endParaRPr lang="fr-FR" altLang="fr-FR" sz="1600" i="1" dirty="0">
              <a:solidFill>
                <a:srgbClr val="180C00"/>
              </a:solidFill>
              <a:latin typeface="Candara" panose="020E0502030303020204" pitchFamily="34" charset="0"/>
            </a:endParaRPr>
          </a:p>
          <a:p>
            <a:pPr marL="1076325" indent="-274638"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Sociétés de Développement. </a:t>
            </a:r>
          </a:p>
          <a:p>
            <a:pPr marL="285750" indent="-285750" algn="just">
              <a:spcBef>
                <a:spcPts val="1200"/>
              </a:spcBef>
              <a:spcAft>
                <a:spcPts val="600"/>
              </a:spcAft>
              <a:buClr>
                <a:srgbClr val="0307BD"/>
              </a:buClr>
              <a:buSzPct val="90000"/>
              <a:buFont typeface="Wingdings" panose="05000000000000000000" pitchFamily="2" charset="2"/>
              <a:buChar char="v"/>
              <a:defRPr/>
            </a:pPr>
            <a:r>
              <a:rPr lang="fr-FR" altLang="fr-FR" sz="1800" b="1" i="1" dirty="0">
                <a:latin typeface="Candara" panose="020E0502030303020204" pitchFamily="34" charset="0"/>
              </a:rPr>
              <a:t>Pour les Régions :</a:t>
            </a:r>
          </a:p>
          <a:p>
            <a:pPr marL="1076325" indent="-257175"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Groupements de Régions ;</a:t>
            </a:r>
            <a:endParaRPr lang="fr-FR" altLang="fr-FR" sz="1600" i="1" dirty="0">
              <a:solidFill>
                <a:srgbClr val="180C00"/>
              </a:solidFill>
              <a:latin typeface="Candara" panose="020E0502030303020204" pitchFamily="34" charset="0"/>
            </a:endParaRPr>
          </a:p>
          <a:p>
            <a:pPr marL="1076325" indent="-257175"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Groupements des Collectivités Territoriales ;</a:t>
            </a:r>
            <a:endParaRPr lang="fr-FR" altLang="fr-FR" sz="1600" i="1" dirty="0">
              <a:solidFill>
                <a:srgbClr val="180C00"/>
              </a:solidFill>
              <a:latin typeface="Candara" panose="020E0502030303020204" pitchFamily="34" charset="0"/>
            </a:endParaRPr>
          </a:p>
          <a:p>
            <a:pPr marL="1076325" indent="-257175" algn="just">
              <a:spcBef>
                <a:spcPts val="300"/>
              </a:spcBef>
              <a:spcAft>
                <a:spcPts val="300"/>
              </a:spcAft>
              <a:buClr>
                <a:srgbClr val="180C00"/>
              </a:buClr>
              <a:buSzPct val="90000"/>
              <a:buFont typeface="+mj-lt"/>
              <a:buAutoNum type="arabicParenR"/>
            </a:pPr>
            <a:r>
              <a:rPr lang="fr-FR" altLang="fr-FR" sz="1600" i="1" dirty="0">
                <a:solidFill>
                  <a:srgbClr val="180C00"/>
                </a:solidFill>
                <a:latin typeface="Candara" panose="020E0502030303020204" pitchFamily="34" charset="0"/>
              </a:rPr>
              <a:t>Les </a:t>
            </a:r>
            <a:r>
              <a:rPr lang="fr-FR" sz="1600" i="1" dirty="0">
                <a:solidFill>
                  <a:srgbClr val="180C00"/>
                </a:solidFill>
                <a:latin typeface="Candara" panose="020E0502030303020204" pitchFamily="34" charset="0"/>
              </a:rPr>
              <a:t>Sociétés de Développement Régional.</a:t>
            </a:r>
            <a:endParaRPr lang="fr-FR" sz="1500" i="1" dirty="0">
              <a:solidFill>
                <a:srgbClr val="0307BD"/>
              </a:solidFill>
              <a:latin typeface="Candara" panose="020E0502030303020204" pitchFamily="34" charset="0"/>
              <a:cs typeface="Sakkal Majalla" panose="02000000000000000000" pitchFamily="2" charset="-78"/>
            </a:endParaRPr>
          </a:p>
        </p:txBody>
      </p:sp>
      <p:sp>
        <p:nvSpPr>
          <p:cNvPr id="3"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8</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58182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77630"/>
            <a:ext cx="7560840" cy="3954929"/>
          </a:xfrm>
          <a:prstGeom prst="rect">
            <a:avLst/>
          </a:prstGeom>
        </p:spPr>
        <p:txBody>
          <a:bodyPr wrap="square">
            <a:spAutoFit/>
          </a:bodyPr>
          <a:lstStyle/>
          <a:p>
            <a:pPr marL="273050" indent="-273050">
              <a:spcBef>
                <a:spcPts val="1200"/>
              </a:spcBef>
              <a:spcAft>
                <a:spcPts val="600"/>
              </a:spcAft>
              <a:buClr>
                <a:schemeClr val="bg1">
                  <a:lumMod val="10000"/>
                </a:schemeClr>
              </a:buClr>
              <a:buSzPct val="90000"/>
              <a:buFont typeface="Wingdings" panose="05000000000000000000" pitchFamily="2" charset="2"/>
              <a:buChar char="v"/>
              <a:defRPr/>
            </a:pPr>
            <a:r>
              <a:rPr lang="fr-FR" altLang="fr-FR" sz="2000" b="1" i="1" dirty="0">
                <a:solidFill>
                  <a:schemeClr val="accent5">
                    <a:lumMod val="50000"/>
                  </a:schemeClr>
                </a:solidFill>
                <a:latin typeface="Candara" panose="020E0502030303020204" pitchFamily="34" charset="0"/>
              </a:rPr>
              <a:t>Modalités de constitution des ECI :</a:t>
            </a:r>
          </a:p>
          <a:p>
            <a:pPr marL="619125"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Les </a:t>
            </a:r>
            <a:r>
              <a:rPr lang="fr-FR" sz="1600" i="1" dirty="0">
                <a:solidFill>
                  <a:srgbClr val="0307BD"/>
                </a:solidFill>
                <a:latin typeface="Candara" panose="020E0502030303020204" pitchFamily="34" charset="0"/>
                <a:cs typeface="Sakkal Majalla" panose="02000000000000000000" pitchFamily="2" charset="-78"/>
              </a:rPr>
              <a:t>communes liées territorialement</a:t>
            </a:r>
            <a:r>
              <a:rPr lang="fr-FR" sz="1600" i="1" dirty="0">
                <a:solidFill>
                  <a:schemeClr val="bg1">
                    <a:lumMod val="10000"/>
                  </a:schemeClr>
                </a:solidFill>
                <a:latin typeface="Candara" panose="020E0502030303020204" pitchFamily="34" charset="0"/>
                <a:cs typeface="Sakkal Majalla" panose="02000000000000000000" pitchFamily="2" charset="-78"/>
              </a:rPr>
              <a:t>, ont la latitude de constituer, </a:t>
            </a:r>
            <a:r>
              <a:rPr lang="fr-FR" sz="1600" i="1" dirty="0">
                <a:solidFill>
                  <a:srgbClr val="0307BD"/>
                </a:solidFill>
                <a:latin typeface="Candara" panose="020E0502030303020204" pitchFamily="34" charset="0"/>
                <a:cs typeface="Sakkal Majalla" panose="02000000000000000000" pitchFamily="2" charset="-78"/>
              </a:rPr>
              <a:t>à leur initiative</a:t>
            </a:r>
            <a:r>
              <a:rPr lang="fr-FR" sz="1600" i="1" dirty="0">
                <a:solidFill>
                  <a:schemeClr val="bg1">
                    <a:lumMod val="10000"/>
                  </a:schemeClr>
                </a:solidFill>
                <a:latin typeface="Candara" panose="020E0502030303020204" pitchFamily="34" charset="0"/>
                <a:cs typeface="Sakkal Majalla" panose="02000000000000000000" pitchFamily="2" charset="-78"/>
              </a:rPr>
              <a:t>, et en vertu de </a:t>
            </a:r>
            <a:r>
              <a:rPr lang="fr-FR" sz="1600" i="1" dirty="0">
                <a:solidFill>
                  <a:srgbClr val="0307BD"/>
                </a:solidFill>
                <a:latin typeface="Candara" panose="020E0502030303020204" pitchFamily="34" charset="0"/>
                <a:cs typeface="Sakkal Majalla" panose="02000000000000000000" pitchFamily="2" charset="-78"/>
              </a:rPr>
              <a:t>conventions</a:t>
            </a:r>
            <a:r>
              <a:rPr lang="fr-FR" sz="1600" i="1" dirty="0">
                <a:solidFill>
                  <a:schemeClr val="bg1">
                    <a:lumMod val="10000"/>
                  </a:schemeClr>
                </a:solidFill>
                <a:latin typeface="Candara" panose="020E0502030303020204" pitchFamily="34" charset="0"/>
                <a:cs typeface="Sakkal Majalla" panose="02000000000000000000" pitchFamily="2" charset="-78"/>
              </a:rPr>
              <a:t>, des " </a:t>
            </a:r>
            <a:r>
              <a:rPr lang="fr-FR" sz="1600" i="1" dirty="0">
                <a:solidFill>
                  <a:srgbClr val="0307BD"/>
                </a:solidFill>
                <a:latin typeface="Candara" panose="020E0502030303020204" pitchFamily="34" charset="0"/>
                <a:cs typeface="Sakkal Majalla" panose="02000000000000000000" pitchFamily="2" charset="-78"/>
              </a:rPr>
              <a:t>établissements de coopération intercommunale </a:t>
            </a:r>
            <a:r>
              <a:rPr lang="fr-FR" sz="1600" i="1" dirty="0">
                <a:solidFill>
                  <a:schemeClr val="bg1">
                    <a:lumMod val="10000"/>
                  </a:schemeClr>
                </a:solidFill>
                <a:latin typeface="Candara" panose="020E0502030303020204" pitchFamily="34" charset="0"/>
                <a:cs typeface="Sakkal Majalla" panose="02000000000000000000" pitchFamily="2" charset="-78"/>
              </a:rPr>
              <a:t>", dotés de la personnalité morale et de l'autonomie financière ;</a:t>
            </a:r>
          </a:p>
          <a:p>
            <a:pPr marL="619125" indent="-285750" algn="just">
              <a:spcBef>
                <a:spcPts val="1200"/>
              </a:spcBef>
              <a:buClr>
                <a:srgbClr val="0307BD"/>
              </a:buClr>
              <a:buSzPct val="90000"/>
              <a:buFont typeface="Wingdings 3" panose="05040102010807070707" pitchFamily="18" charset="2"/>
              <a:buChar char="¢"/>
              <a:defRPr/>
            </a:pPr>
            <a:r>
              <a:rPr lang="fr-FR" altLang="fr-FR" sz="1600" i="1" dirty="0">
                <a:solidFill>
                  <a:srgbClr val="180C00"/>
                </a:solidFill>
                <a:latin typeface="Candara" panose="020E0502030303020204" pitchFamily="34" charset="0"/>
              </a:rPr>
              <a:t>Les </a:t>
            </a:r>
            <a:r>
              <a:rPr lang="fr-FR" sz="1600" b="1" i="1" dirty="0">
                <a:solidFill>
                  <a:srgbClr val="180C00"/>
                </a:solidFill>
                <a:latin typeface="Candara" panose="020E0502030303020204" pitchFamily="34" charset="0"/>
              </a:rPr>
              <a:t>ECI</a:t>
            </a:r>
            <a:r>
              <a:rPr lang="fr-FR" sz="1600" i="1" dirty="0">
                <a:solidFill>
                  <a:srgbClr val="180C00"/>
                </a:solidFill>
                <a:latin typeface="Candara" panose="020E0502030303020204" pitchFamily="34" charset="0"/>
              </a:rPr>
              <a:t> viennent substituer </a:t>
            </a:r>
            <a:r>
              <a:rPr lang="fr-FR" sz="1600" i="1" dirty="0">
                <a:solidFill>
                  <a:schemeClr val="bg1">
                    <a:lumMod val="10000"/>
                  </a:schemeClr>
                </a:solidFill>
                <a:latin typeface="Candara" panose="020E0502030303020204" pitchFamily="34" charset="0"/>
                <a:cs typeface="Sakkal Majalla" panose="02000000000000000000" pitchFamily="2" charset="-78"/>
              </a:rPr>
              <a:t>les </a:t>
            </a:r>
            <a:r>
              <a:rPr lang="fr-FR" sz="1600" i="1" dirty="0">
                <a:solidFill>
                  <a:srgbClr val="180C00"/>
                </a:solidFill>
                <a:latin typeface="Candara" panose="020E0502030303020204" pitchFamily="34" charset="0"/>
              </a:rPr>
              <a:t> « </a:t>
            </a:r>
            <a:r>
              <a:rPr lang="fr-FR" sz="1600" b="1" i="1" dirty="0">
                <a:solidFill>
                  <a:schemeClr val="bg1">
                    <a:lumMod val="10000"/>
                  </a:schemeClr>
                </a:solidFill>
                <a:latin typeface="Candara" panose="020E0502030303020204" pitchFamily="34" charset="0"/>
                <a:cs typeface="Sakkal Majalla" panose="02000000000000000000" pitchFamily="2" charset="-78"/>
              </a:rPr>
              <a:t>Groupements des communes urbaines </a:t>
            </a:r>
            <a:r>
              <a:rPr lang="fr-FR" sz="1600" i="1" dirty="0">
                <a:solidFill>
                  <a:schemeClr val="bg1">
                    <a:lumMod val="10000"/>
                  </a:schemeClr>
                </a:solidFill>
                <a:latin typeface="Candara" panose="020E0502030303020204" pitchFamily="34" charset="0"/>
                <a:cs typeface="Sakkal Majalla" panose="02000000000000000000" pitchFamily="2" charset="-78"/>
              </a:rPr>
              <a:t>» ;</a:t>
            </a:r>
          </a:p>
          <a:p>
            <a:pPr marL="619125"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Lesdits conventions fixent </a:t>
            </a:r>
            <a:r>
              <a:rPr lang="fr-FR" sz="1600" i="1" dirty="0">
                <a:solidFill>
                  <a:srgbClr val="0307BD"/>
                </a:solidFill>
                <a:latin typeface="Candara" panose="020E0502030303020204" pitchFamily="34" charset="0"/>
                <a:cs typeface="Sakkal Majalla" panose="02000000000000000000" pitchFamily="2" charset="-78"/>
              </a:rPr>
              <a:t>l'objet</a:t>
            </a:r>
            <a:r>
              <a:rPr lang="fr-FR" sz="1600" i="1" dirty="0">
                <a:solidFill>
                  <a:schemeClr val="bg1">
                    <a:lumMod val="10000"/>
                  </a:schemeClr>
                </a:solidFill>
                <a:latin typeface="Candara" panose="020E0502030303020204" pitchFamily="34" charset="0"/>
                <a:cs typeface="Sakkal Majalla" panose="02000000000000000000" pitchFamily="2" charset="-78"/>
              </a:rPr>
              <a:t> de l'établissement, sa </a:t>
            </a:r>
            <a:r>
              <a:rPr lang="fr-FR" sz="1600" i="1" dirty="0">
                <a:solidFill>
                  <a:srgbClr val="0307BD"/>
                </a:solidFill>
                <a:latin typeface="Candara" panose="020E0502030303020204" pitchFamily="34" charset="0"/>
                <a:cs typeface="Sakkal Majalla" panose="02000000000000000000" pitchFamily="2" charset="-78"/>
              </a:rPr>
              <a:t>dénomination</a:t>
            </a:r>
            <a:r>
              <a:rPr lang="fr-FR" sz="1600" i="1" dirty="0">
                <a:solidFill>
                  <a:schemeClr val="bg1">
                    <a:lumMod val="10000"/>
                  </a:schemeClr>
                </a:solidFill>
                <a:latin typeface="Candara" panose="020E0502030303020204" pitchFamily="34" charset="0"/>
                <a:cs typeface="Sakkal Majalla" panose="02000000000000000000" pitchFamily="2" charset="-78"/>
              </a:rPr>
              <a:t>, son </a:t>
            </a:r>
            <a:r>
              <a:rPr lang="fr-FR" sz="1600" i="1" dirty="0">
                <a:solidFill>
                  <a:srgbClr val="0307BD"/>
                </a:solidFill>
                <a:latin typeface="Candara" panose="020E0502030303020204" pitchFamily="34" charset="0"/>
                <a:cs typeface="Sakkal Majalla" panose="02000000000000000000" pitchFamily="2" charset="-78"/>
              </a:rPr>
              <a:t>siège</a:t>
            </a:r>
            <a:r>
              <a:rPr lang="fr-FR" sz="1600" i="1" dirty="0">
                <a:solidFill>
                  <a:schemeClr val="bg1">
                    <a:lumMod val="10000"/>
                  </a:schemeClr>
                </a:solidFill>
                <a:latin typeface="Candara" panose="020E0502030303020204" pitchFamily="34" charset="0"/>
                <a:cs typeface="Sakkal Majalla" panose="02000000000000000000" pitchFamily="2" charset="-78"/>
              </a:rPr>
              <a:t>, sa </a:t>
            </a:r>
            <a:r>
              <a:rPr lang="fr-FR" sz="1600" i="1" dirty="0">
                <a:solidFill>
                  <a:srgbClr val="0307BD"/>
                </a:solidFill>
                <a:latin typeface="Candara" panose="020E0502030303020204" pitchFamily="34" charset="0"/>
                <a:cs typeface="Sakkal Majalla" panose="02000000000000000000" pitchFamily="2" charset="-78"/>
              </a:rPr>
              <a:t>durée,</a:t>
            </a:r>
            <a:r>
              <a:rPr lang="fr-FR" sz="1600" i="1" dirty="0">
                <a:solidFill>
                  <a:schemeClr val="bg1">
                    <a:lumMod val="10000"/>
                  </a:schemeClr>
                </a:solidFill>
                <a:latin typeface="Candara" panose="020E0502030303020204" pitchFamily="34" charset="0"/>
                <a:cs typeface="Sakkal Majalla" panose="02000000000000000000" pitchFamily="2" charset="-78"/>
              </a:rPr>
              <a:t> la </a:t>
            </a:r>
            <a:r>
              <a:rPr lang="fr-FR" sz="1600" i="1" dirty="0">
                <a:solidFill>
                  <a:srgbClr val="0307BD"/>
                </a:solidFill>
                <a:latin typeface="Candara" panose="020E0502030303020204" pitchFamily="34" charset="0"/>
                <a:cs typeface="Sakkal Majalla" panose="02000000000000000000" pitchFamily="2" charset="-78"/>
              </a:rPr>
              <a:t>nature ou le montant des apports </a:t>
            </a:r>
            <a:r>
              <a:rPr lang="fr-FR" sz="1600" i="1" dirty="0">
                <a:solidFill>
                  <a:schemeClr val="bg1">
                    <a:lumMod val="10000"/>
                  </a:schemeClr>
                </a:solidFill>
                <a:latin typeface="Candara" panose="020E0502030303020204" pitchFamily="34" charset="0"/>
                <a:cs typeface="Sakkal Majalla" panose="02000000000000000000" pitchFamily="2" charset="-78"/>
              </a:rPr>
              <a:t>;</a:t>
            </a:r>
          </a:p>
          <a:p>
            <a:pPr marL="619125"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La création d'un ECI ou l'adhésion d'une commune audit établissement </a:t>
            </a:r>
            <a:r>
              <a:rPr lang="fr-FR" sz="1600" i="1" dirty="0">
                <a:solidFill>
                  <a:srgbClr val="0307BD"/>
                </a:solidFill>
                <a:latin typeface="Candara" panose="020E0502030303020204" pitchFamily="34" charset="0"/>
                <a:cs typeface="Sakkal Majalla" panose="02000000000000000000" pitchFamily="2" charset="-78"/>
              </a:rPr>
              <a:t>est</a:t>
            </a:r>
            <a:r>
              <a:rPr lang="fr-FR" sz="1600" i="1" dirty="0">
                <a:solidFill>
                  <a:schemeClr val="bg1">
                    <a:lumMod val="10000"/>
                  </a:schemeClr>
                </a:solidFill>
                <a:latin typeface="Candara" panose="020E0502030303020204" pitchFamily="34" charset="0"/>
                <a:cs typeface="Sakkal Majalla" panose="02000000000000000000" pitchFamily="2" charset="-78"/>
              </a:rPr>
              <a:t> </a:t>
            </a:r>
            <a:r>
              <a:rPr lang="fr-FR" sz="1600" i="1" dirty="0">
                <a:solidFill>
                  <a:srgbClr val="0307BD"/>
                </a:solidFill>
                <a:latin typeface="Candara" panose="020E0502030303020204" pitchFamily="34" charset="0"/>
                <a:cs typeface="Sakkal Majalla" panose="02000000000000000000" pitchFamily="2" charset="-78"/>
              </a:rPr>
              <a:t>déclarée</a:t>
            </a:r>
            <a:r>
              <a:rPr lang="fr-FR" sz="1600" i="1" dirty="0">
                <a:solidFill>
                  <a:schemeClr val="bg1">
                    <a:lumMod val="10000"/>
                  </a:schemeClr>
                </a:solidFill>
                <a:latin typeface="Candara" panose="020E0502030303020204" pitchFamily="34" charset="0"/>
                <a:cs typeface="Sakkal Majalla" panose="02000000000000000000" pitchFamily="2" charset="-78"/>
              </a:rPr>
              <a:t> </a:t>
            </a:r>
            <a:r>
              <a:rPr lang="fr-FR" sz="1600" i="1" dirty="0">
                <a:solidFill>
                  <a:srgbClr val="0307BD"/>
                </a:solidFill>
                <a:latin typeface="Candara" panose="020E0502030303020204" pitchFamily="34" charset="0"/>
                <a:cs typeface="Sakkal Majalla" panose="02000000000000000000" pitchFamily="2" charset="-78"/>
              </a:rPr>
              <a:t>par arrêté du Ministre de l’Intérieur ;</a:t>
            </a:r>
          </a:p>
          <a:p>
            <a:pPr marL="619125" indent="-285750" algn="just">
              <a:spcBef>
                <a:spcPts val="1200"/>
              </a:spcBef>
              <a:buClr>
                <a:srgbClr val="0307BD"/>
              </a:buClr>
              <a:buSzPct val="90000"/>
              <a:buFont typeface="Wingdings 3" panose="05040102010807070707" pitchFamily="18" charset="2"/>
              <a:buChar char="¢"/>
              <a:defRPr/>
            </a:pPr>
            <a:r>
              <a:rPr lang="fr-FR" sz="1600" i="1" dirty="0">
                <a:solidFill>
                  <a:schemeClr val="bg1">
                    <a:lumMod val="10000"/>
                  </a:schemeClr>
                </a:solidFill>
                <a:latin typeface="Candara" panose="020E0502030303020204" pitchFamily="34" charset="0"/>
                <a:cs typeface="Sakkal Majalla" panose="02000000000000000000" pitchFamily="2" charset="-78"/>
              </a:rPr>
              <a:t>L’adhésion d’une ou plusieurs communes à l’ECI est tributaire du consentement des </a:t>
            </a:r>
            <a:r>
              <a:rPr lang="fr-FR" sz="1600" i="1" dirty="0">
                <a:solidFill>
                  <a:srgbClr val="0307BD"/>
                </a:solidFill>
                <a:latin typeface="Candara" panose="020E0502030303020204" pitchFamily="34" charset="0"/>
                <a:cs typeface="Sakkal Majalla" panose="02000000000000000000" pitchFamily="2" charset="-78"/>
              </a:rPr>
              <a:t>conseils constituant l'établissement et du conseil de l'établissement </a:t>
            </a:r>
            <a:r>
              <a:rPr lang="fr-FR" sz="1600" i="1" dirty="0">
                <a:solidFill>
                  <a:schemeClr val="bg1">
                    <a:lumMod val="10000"/>
                  </a:schemeClr>
                </a:solidFill>
                <a:latin typeface="Candara" panose="020E0502030303020204" pitchFamily="34" charset="0"/>
                <a:cs typeface="Sakkal Majalla" panose="02000000000000000000" pitchFamily="2" charset="-78"/>
              </a:rPr>
              <a:t>et nécessite la </a:t>
            </a:r>
            <a:r>
              <a:rPr lang="fr-FR" sz="1600" i="1" dirty="0">
                <a:solidFill>
                  <a:srgbClr val="0307BD"/>
                </a:solidFill>
                <a:latin typeface="Candara" panose="020E0502030303020204" pitchFamily="34" charset="0"/>
                <a:cs typeface="Sakkal Majalla" panose="02000000000000000000" pitchFamily="2" charset="-78"/>
              </a:rPr>
              <a:t>conclusion d'un avenant</a:t>
            </a:r>
            <a:r>
              <a:rPr lang="fr-FR" sz="1600" i="1" dirty="0">
                <a:solidFill>
                  <a:schemeClr val="bg1">
                    <a:lumMod val="10000"/>
                  </a:schemeClr>
                </a:solidFill>
                <a:latin typeface="Candara" panose="020E0502030303020204" pitchFamily="34" charset="0"/>
                <a:cs typeface="Sakkal Majalla" panose="02000000000000000000" pitchFamily="2" charset="-78"/>
              </a:rPr>
              <a:t> à la convention ;</a:t>
            </a:r>
            <a:endParaRPr lang="fr-FR" sz="1500" i="1" dirty="0">
              <a:solidFill>
                <a:srgbClr val="0307BD"/>
              </a:solidFill>
              <a:latin typeface="Candara" panose="020E0502030303020204" pitchFamily="34" charset="0"/>
              <a:cs typeface="Sakkal Majalla" panose="02000000000000000000" pitchFamily="2" charset="-78"/>
            </a:endParaRPr>
          </a:p>
        </p:txBody>
      </p:sp>
      <p:sp>
        <p:nvSpPr>
          <p:cNvPr id="3" name="Rectangle 2"/>
          <p:cNvSpPr/>
          <p:nvPr/>
        </p:nvSpPr>
        <p:spPr>
          <a:xfrm>
            <a:off x="1215118" y="476672"/>
            <a:ext cx="7461338" cy="954107"/>
          </a:xfrm>
          <a:prstGeom prst="rect">
            <a:avLst/>
          </a:prstGeom>
        </p:spPr>
        <p:txBody>
          <a:bodyPr wrap="square">
            <a:spAutoFit/>
          </a:bodyPr>
          <a:lstStyle/>
          <a:p>
            <a:pPr marL="266700" algn="r">
              <a:buClr>
                <a:schemeClr val="bg1">
                  <a:lumMod val="10000"/>
                </a:schemeClr>
              </a:buClr>
              <a:buSzPct val="90000"/>
              <a:defRPr/>
            </a:pPr>
            <a:r>
              <a:rPr lang="fr-FR" altLang="fr-FR" sz="2800" b="1" i="1" dirty="0">
                <a:solidFill>
                  <a:srgbClr val="180C00"/>
                </a:solidFill>
                <a:latin typeface="Candara" panose="020E0502030303020204" pitchFamily="34" charset="0"/>
              </a:rPr>
              <a:t>Les </a:t>
            </a:r>
            <a:r>
              <a:rPr lang="fr-FR" sz="2800" b="1" i="1" dirty="0">
                <a:solidFill>
                  <a:srgbClr val="180C00"/>
                </a:solidFill>
                <a:latin typeface="Candara" panose="020E0502030303020204" pitchFamily="34" charset="0"/>
              </a:rPr>
              <a:t>Etablissements de Coopération Intercommunale (ECI)</a:t>
            </a:r>
          </a:p>
        </p:txBody>
      </p:sp>
      <p:sp>
        <p:nvSpPr>
          <p:cNvPr id="4" name="Espace réservé du numéro de diapositive 3"/>
          <p:cNvSpPr txBox="1">
            <a:spLocks/>
          </p:cNvSpPr>
          <p:nvPr/>
        </p:nvSpPr>
        <p:spPr bwMode="auto">
          <a:xfrm>
            <a:off x="8461250" y="6232227"/>
            <a:ext cx="4312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algn="ctr">
              <a:lnSpc>
                <a:spcPct val="100000"/>
              </a:lnSpc>
              <a:spcBef>
                <a:spcPct val="0"/>
              </a:spcBef>
              <a:buFontTx/>
              <a:buNone/>
            </a:pPr>
            <a:fld id="{74503DF0-2A6A-45E3-8847-D11776FD891B}" type="slidenum">
              <a:rPr lang="fr-FR" altLang="fr-FR" sz="1600" b="1">
                <a:solidFill>
                  <a:schemeClr val="accent5">
                    <a:lumMod val="50000"/>
                  </a:schemeClr>
                </a:solidFill>
                <a:latin typeface="Candara" panose="020E0502030303020204" pitchFamily="34" charset="0"/>
              </a:rPr>
              <a:pPr algn="ctr">
                <a:lnSpc>
                  <a:spcPct val="100000"/>
                </a:lnSpc>
                <a:spcBef>
                  <a:spcPct val="0"/>
                </a:spcBef>
                <a:buFontTx/>
                <a:buNone/>
              </a:pPr>
              <a:t>9</a:t>
            </a:fld>
            <a:endParaRPr lang="fr-FR" altLang="fr-FR" sz="1600" b="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3057260207"/>
      </p:ext>
    </p:extLst>
  </p:cSld>
  <p:clrMapOvr>
    <a:masterClrMapping/>
  </p:clrMapOvr>
</p:sld>
</file>

<file path=ppt/theme/theme1.xml><?xml version="1.0" encoding="utf-8"?>
<a:theme xmlns:a="http://schemas.openxmlformats.org/drawingml/2006/main" name="Modèle - Bloc note">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Default Design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6887</TotalTime>
  <Words>4343</Words>
  <Application>Microsoft Office PowerPoint</Application>
  <PresentationFormat>Affichage à l'écran (4:3)</PresentationFormat>
  <Paragraphs>410</Paragraphs>
  <Slides>34</Slides>
  <Notes>30</Notes>
  <HiddenSlides>0</HiddenSlides>
  <MMClips>0</MMClips>
  <ScaleCrop>false</ScaleCrop>
  <HeadingPairs>
    <vt:vector size="8" baseType="variant">
      <vt:variant>
        <vt:lpstr>Polices utilisées</vt:lpstr>
      </vt:variant>
      <vt:variant>
        <vt:i4>13</vt:i4>
      </vt:variant>
      <vt:variant>
        <vt:lpstr>Thème</vt:lpstr>
      </vt:variant>
      <vt:variant>
        <vt:i4>2</vt:i4>
      </vt:variant>
      <vt:variant>
        <vt:lpstr>Titres des diapositives</vt:lpstr>
      </vt:variant>
      <vt:variant>
        <vt:i4>34</vt:i4>
      </vt:variant>
      <vt:variant>
        <vt:lpstr>Diaporamas personnalisés</vt:lpstr>
      </vt:variant>
      <vt:variant>
        <vt:i4>1</vt:i4>
      </vt:variant>
    </vt:vector>
  </HeadingPairs>
  <TitlesOfParts>
    <vt:vector size="50" baseType="lpstr">
      <vt:lpstr>Arabic Typesetting</vt:lpstr>
      <vt:lpstr>Arial</vt:lpstr>
      <vt:lpstr>Calibri</vt:lpstr>
      <vt:lpstr>Candara</vt:lpstr>
      <vt:lpstr>Franklin Gothic Book</vt:lpstr>
      <vt:lpstr>Franklin Gothic Medium</vt:lpstr>
      <vt:lpstr>Monotype Sorts</vt:lpstr>
      <vt:lpstr>Sakkal Majalla</vt:lpstr>
      <vt:lpstr>Symbol</vt:lpstr>
      <vt:lpstr>Times New Roman</vt:lpstr>
      <vt:lpstr>Trebuchet MS</vt:lpstr>
      <vt:lpstr>Wingdings</vt:lpstr>
      <vt:lpstr>Wingdings 3</vt:lpstr>
      <vt:lpstr>Modèle - Bloc note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personnalisé 1</vt:lpstr>
    </vt:vector>
  </TitlesOfParts>
  <Company>Sweet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Lenovo</cp:lastModifiedBy>
  <cp:revision>594</cp:revision>
  <cp:lastPrinted>2019-04-10T11:30:37Z</cp:lastPrinted>
  <dcterms:created xsi:type="dcterms:W3CDTF">2009-06-10T11:06:55Z</dcterms:created>
  <dcterms:modified xsi:type="dcterms:W3CDTF">2026-03-25T18:05:55Z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TC010437861036</vt:lpwstr>
  </property>
</Properties>
</file>